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8"/>
  </p:notesMasterIdLst>
  <p:handoutMasterIdLst>
    <p:handoutMasterId r:id="rId19"/>
  </p:handoutMasterIdLst>
  <p:sldIdLst>
    <p:sldId id="488" r:id="rId2"/>
    <p:sldId id="499" r:id="rId3"/>
    <p:sldId id="444" r:id="rId4"/>
    <p:sldId id="500" r:id="rId5"/>
    <p:sldId id="446" r:id="rId6"/>
    <p:sldId id="501" r:id="rId7"/>
    <p:sldId id="448" r:id="rId8"/>
    <p:sldId id="443" r:id="rId9"/>
    <p:sldId id="453" r:id="rId10"/>
    <p:sldId id="485" r:id="rId11"/>
    <p:sldId id="498" r:id="rId12"/>
    <p:sldId id="502" r:id="rId13"/>
    <p:sldId id="463" r:id="rId14"/>
    <p:sldId id="487" r:id="rId15"/>
    <p:sldId id="491" r:id="rId16"/>
    <p:sldId id="486" r:id="rId17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392C"/>
    <a:srgbClr val="F09419"/>
    <a:srgbClr val="91A20A"/>
    <a:srgbClr val="D0E810"/>
    <a:srgbClr val="008F15"/>
    <a:srgbClr val="0000FF"/>
    <a:srgbClr val="66FF33"/>
    <a:srgbClr val="0099FF"/>
    <a:srgbClr val="999999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631" autoAdjust="0"/>
    <p:restoredTop sz="81633"/>
  </p:normalViewPr>
  <p:slideViewPr>
    <p:cSldViewPr>
      <p:cViewPr varScale="1">
        <p:scale>
          <a:sx n="115" d="100"/>
          <a:sy n="115" d="100"/>
        </p:scale>
        <p:origin x="192" y="56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96CE8355-AFBE-4D8C-B01D-FFAF4EEE9F4F}" type="datetimeFigureOut">
              <a:rPr lang="en-US"/>
              <a:pPr>
                <a:defRPr/>
              </a:pPr>
              <a:t>9/22/22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0D6B1FE9-E97D-42C4-A1DA-A28A65140E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2550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B20D7316-F367-479F-B3A3-59DCC056C18A}" type="datetime1">
              <a:rPr lang="en-US"/>
              <a:pPr>
                <a:defRPr/>
              </a:pPr>
              <a:t>9/22/22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84528C35-0DD3-4309-87E3-26DFF30FF7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7960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528C35-0DD3-4309-87E3-26DFF30FF7A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2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528C35-0DD3-4309-87E3-26DFF30FF7A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3624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528C35-0DD3-4309-87E3-26DFF30FF7A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3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528C35-0DD3-4309-87E3-26DFF30FF7A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314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528C35-0DD3-4309-87E3-26DFF30FF7A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1256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528C35-0DD3-4309-87E3-26DFF30FF7A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7866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Release tags: git tag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dirty="0" err="1"/>
              <a:t>Number</a:t>
            </a:r>
            <a:r>
              <a:rPr lang="cs-CZ" baseline="0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contributors</a:t>
            </a:r>
            <a:r>
              <a:rPr lang="cs-CZ" baseline="0" dirty="0"/>
              <a:t>: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git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 log --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format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='%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aN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' | sort -u -k2;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then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count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 and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remove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people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with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multiple</a:t>
            </a:r>
            <a:r>
              <a:rPr lang="cs-CZ" sz="1200" kern="1200" baseline="0" dirty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lang="cs-CZ" sz="1200" kern="1200" baseline="0" dirty="0" err="1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appearances</a:t>
            </a:r>
            <a:r>
              <a:rPr lang="cs-CZ" sz="1200" kern="1200" baseline="0" dirty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 (Dave </a:t>
            </a:r>
            <a:r>
              <a:rPr lang="cs-CZ" sz="1200" kern="1200" baseline="0" dirty="0" err="1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Chen</a:t>
            </a:r>
            <a:r>
              <a:rPr lang="cs-CZ" sz="1200" kern="1200" baseline="0" dirty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, David T. </a:t>
            </a:r>
            <a:r>
              <a:rPr lang="cs-CZ" sz="1200" kern="1200" baseline="0" dirty="0" err="1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Chen</a:t>
            </a:r>
            <a:r>
              <a:rPr lang="is-IS" sz="1200" kern="1200" baseline="0" dirty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…</a:t>
            </a:r>
            <a:r>
              <a:rPr lang="cs-CZ" sz="1200" kern="1200" baseline="0" dirty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)</a:t>
            </a:r>
            <a:endParaRPr lang="cs-CZ" sz="1200" kern="1200" dirty="0">
              <a:solidFill>
                <a:schemeClr val="tx1"/>
              </a:solidFill>
              <a:effectLst/>
              <a:latin typeface="+mn-lt"/>
              <a:ea typeface="ＭＳ Ｐゴシック" charset="-128"/>
              <a:cs typeface="ＭＳ Ｐゴシック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Number of commits in repo: git rev-list --all --count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</a:t>
            </a:r>
            <a:r>
              <a:rPr lang="fr" dirty="0" err="1"/>
              <a:t>ines</a:t>
            </a:r>
            <a:r>
              <a:rPr lang="fr" dirty="0"/>
              <a:t> in </a:t>
            </a:r>
            <a:r>
              <a:rPr lang="fr" dirty="0" err="1"/>
              <a:t>repository</a:t>
            </a:r>
            <a:r>
              <a:rPr lang="fr" dirty="0"/>
              <a:t>: git </a:t>
            </a:r>
            <a:r>
              <a:rPr lang="fr" dirty="0" err="1"/>
              <a:t>ls</a:t>
            </a:r>
            <a:r>
              <a:rPr lang="fr" dirty="0"/>
              <a:t>-files | </a:t>
            </a:r>
            <a:r>
              <a:rPr lang="fr" dirty="0" err="1"/>
              <a:t>xargs</a:t>
            </a:r>
            <a:r>
              <a:rPr lang="fr" dirty="0"/>
              <a:t> </a:t>
            </a:r>
            <a:r>
              <a:rPr lang="fr" dirty="0" err="1"/>
              <a:t>wc</a:t>
            </a:r>
            <a:r>
              <a:rPr lang="fr" dirty="0"/>
              <a:t> -l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528C35-0DD3-4309-87E3-26DFF30FF7A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355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88BC9-821D-46A8-AFD6-230492E8C9AF}" type="datetimeFigureOut">
              <a:rPr lang="en-US"/>
              <a:pPr>
                <a:defRPr/>
              </a:pPr>
              <a:t>9/22/22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CEDD16-26BB-499A-B2DD-1A21E2267E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935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BE9403-D09C-406A-AD25-1CE136FB5501}" type="datetimeFigureOut">
              <a:rPr lang="en-US"/>
              <a:pPr>
                <a:defRPr/>
              </a:pPr>
              <a:t>9/22/22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436964-4DA0-477F-B89E-50F6C2844E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862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45E630-9B2E-41EF-A078-945AE7697E9C}" type="datetimeFigureOut">
              <a:rPr lang="en-US"/>
              <a:pPr>
                <a:defRPr/>
              </a:pPr>
              <a:t>9/22/22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ABB79-140E-4E7D-96BE-32C84BD484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631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81000" y="914400"/>
            <a:ext cx="7696200" cy="34529"/>
          </a:xfrm>
          <a:prstGeom prst="rect">
            <a:avLst/>
          </a:prstGeom>
          <a:gradFill flip="none" rotWithShape="1">
            <a:gsLst>
              <a:gs pos="0">
                <a:srgbClr val="6EAEDE">
                  <a:tint val="66000"/>
                  <a:satMod val="160000"/>
                </a:srgbClr>
              </a:gs>
              <a:gs pos="50000">
                <a:srgbClr val="6EAEDE">
                  <a:tint val="44500"/>
                  <a:satMod val="160000"/>
                </a:srgbClr>
              </a:gs>
              <a:gs pos="100000">
                <a:srgbClr val="6EAEDE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A6C9E0-4FF1-484C-A494-46CCBBD688D5}" type="datetimeFigureOut">
              <a:rPr lang="en-US"/>
              <a:pPr>
                <a:defRPr/>
              </a:pPr>
              <a:t>9/22/22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702301-CA95-4515-BC2A-2500D749F8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383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C2A545-8EFC-4637-800E-2B076FC7AE67}" type="datetimeFigureOut">
              <a:rPr lang="en-US"/>
              <a:pPr>
                <a:defRPr/>
              </a:pPr>
              <a:t>9/22/22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D5B4A-B9B8-4683-95A2-68228DAD19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867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81000" y="914400"/>
            <a:ext cx="7696200" cy="34529"/>
          </a:xfrm>
          <a:prstGeom prst="rect">
            <a:avLst/>
          </a:prstGeom>
          <a:gradFill flip="none" rotWithShape="1">
            <a:gsLst>
              <a:gs pos="0">
                <a:srgbClr val="6EAEDE">
                  <a:tint val="66000"/>
                  <a:satMod val="160000"/>
                </a:srgbClr>
              </a:gs>
              <a:gs pos="50000">
                <a:srgbClr val="6EAEDE">
                  <a:tint val="44500"/>
                  <a:satMod val="160000"/>
                </a:srgbClr>
              </a:gs>
              <a:gs pos="100000">
                <a:srgbClr val="6EAEDE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32DE65-D62C-494B-B749-34D6AA327F1C}" type="datetimeFigureOut">
              <a:rPr lang="en-US"/>
              <a:pPr>
                <a:defRPr/>
              </a:pPr>
              <a:t>9/22/22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01ABEB-9065-4918-9B62-A7115F294B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064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81000" y="914400"/>
            <a:ext cx="7696200" cy="34529"/>
          </a:xfrm>
          <a:prstGeom prst="rect">
            <a:avLst/>
          </a:prstGeom>
          <a:gradFill flip="none" rotWithShape="1">
            <a:gsLst>
              <a:gs pos="0">
                <a:srgbClr val="6EAEDE">
                  <a:tint val="66000"/>
                  <a:satMod val="160000"/>
                </a:srgbClr>
              </a:gs>
              <a:gs pos="50000">
                <a:srgbClr val="6EAEDE">
                  <a:tint val="44500"/>
                  <a:satMod val="160000"/>
                </a:srgbClr>
              </a:gs>
              <a:gs pos="100000">
                <a:srgbClr val="6EAEDE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CA928-6483-4B86-97FE-A8AD55448C01}" type="datetimeFigureOut">
              <a:rPr lang="en-US"/>
              <a:pPr>
                <a:defRPr/>
              </a:pPr>
              <a:t>9/22/22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028DEF-0B2B-4340-AB8D-3E0EF0C91B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684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381000" y="914400"/>
            <a:ext cx="7696200" cy="34529"/>
          </a:xfrm>
          <a:prstGeom prst="rect">
            <a:avLst/>
          </a:prstGeom>
          <a:gradFill flip="none" rotWithShape="1">
            <a:gsLst>
              <a:gs pos="0">
                <a:srgbClr val="6EAEDE">
                  <a:tint val="66000"/>
                  <a:satMod val="160000"/>
                </a:srgbClr>
              </a:gs>
              <a:gs pos="50000">
                <a:srgbClr val="6EAEDE">
                  <a:tint val="44500"/>
                  <a:satMod val="160000"/>
                </a:srgbClr>
              </a:gs>
              <a:gs pos="100000">
                <a:srgbClr val="6EAEDE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E5E72E-9EC9-47A0-98C8-1DB53765EE72}" type="datetimeFigureOut">
              <a:rPr lang="en-US"/>
              <a:pPr>
                <a:defRPr/>
              </a:pPr>
              <a:t>9/22/22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F6EFB-0ECE-46BE-9404-2DB511FFC3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297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96639E-96CF-4485-9FA4-D72DE6DAF6AD}" type="datetimeFigureOut">
              <a:rPr lang="en-US"/>
              <a:pPr>
                <a:defRPr/>
              </a:pPr>
              <a:t>9/22/22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9E4D1D-F89B-4015-8047-C3254C8EC6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618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9F97CF-3EAF-4D54-BB68-0AAED231D89E}" type="datetimeFigureOut">
              <a:rPr lang="en-US"/>
              <a:pPr>
                <a:defRPr/>
              </a:pPr>
              <a:t>9/22/22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E1FB8C-923A-4D01-8D17-D7A919A6E5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227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D0F2EB-193C-4279-81B1-A869C5CF4A62}" type="datetimeFigureOut">
              <a:rPr lang="en-US"/>
              <a:pPr>
                <a:defRPr/>
              </a:pPr>
              <a:t>9/22/22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578254-1C6E-44FA-8712-001907CEAF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795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7"/>
            <a:ext cx="9144000" cy="5132807"/>
          </a:xfrm>
          <a:prstGeom prst="rect">
            <a:avLst/>
          </a:prstGeom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E8661045-8FEC-4574-A0F1-33A774C482ED}" type="datetimeFigureOut">
              <a:rPr lang="en-US"/>
              <a:pPr>
                <a:defRPr/>
              </a:pPr>
              <a:t>9/22/22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dirty="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641EE0A5-14D0-44A7-9371-C0FE29309C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31" r:id="rId2"/>
    <p:sldLayoutId id="2147483725" r:id="rId3"/>
    <p:sldLayoutId id="2147483732" r:id="rId4"/>
    <p:sldLayoutId id="2147483733" r:id="rId5"/>
    <p:sldLayoutId id="2147483734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tiff"/><Relationship Id="rId5" Type="http://schemas.openxmlformats.org/officeDocument/2006/relationships/image" Target="../media/image4.jp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7/s10278-017-0037-8" TargetMode="External"/><Relationship Id="rId2" Type="http://schemas.openxmlformats.org/officeDocument/2006/relationships/hyperlink" Target="https://doi.org/10.18637/jss.v086.i08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3389/fninf.2013.00045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ithub.com/SimpleITK/SimpleITK" TargetMode="External"/><Relationship Id="rId2" Type="http://schemas.openxmlformats.org/officeDocument/2006/relationships/hyperlink" Target="https://discourse.itk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github.com/InsightSoftwareConsortium/SimpleITK-Notebooks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7" Type="http://schemas.openxmlformats.org/officeDocument/2006/relationships/image" Target="../media/image9.tif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ithub.com/SimpleITK/SimpleITK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numfocus.org/" TargetMode="External"/><Relationship Id="rId2" Type="http://schemas.openxmlformats.org/officeDocument/2006/relationships/hyperlink" Target="http://www.insightsoftwareconsortium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hyperlink" Target="https://github.com/SimpleITK/SimpleITK/blob/master/LICENSE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jpeg"/><Relationship Id="rId7" Type="http://schemas.openxmlformats.org/officeDocument/2006/relationships/hyperlink" Target="https://www.nlm.nih.gov/databases/download/vhp.htm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tiff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257300" y="3886203"/>
            <a:ext cx="6400800" cy="1102519"/>
          </a:xfrm>
        </p:spPr>
        <p:txBody>
          <a:bodyPr/>
          <a:lstStyle/>
          <a:p>
            <a:r>
              <a:rPr lang="en-US" sz="1500" dirty="0"/>
              <a:t>Please attribute as </a:t>
            </a:r>
            <a:br>
              <a:rPr lang="en-US" sz="1500" dirty="0"/>
            </a:br>
            <a:r>
              <a:rPr lang="en-US" sz="1500" dirty="0" err="1"/>
              <a:t>SimpleITK</a:t>
            </a:r>
            <a:r>
              <a:rPr lang="en-US" sz="1500" dirty="0"/>
              <a:t> Historical Overview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628775" y="571500"/>
            <a:ext cx="5886450" cy="628650"/>
          </a:xfrm>
        </p:spPr>
        <p:txBody>
          <a:bodyPr/>
          <a:lstStyle/>
          <a:p>
            <a:pPr algn="l"/>
            <a:r>
              <a:rPr lang="en-US" sz="1500" dirty="0">
                <a:solidFill>
                  <a:schemeClr val="tx1"/>
                </a:solidFill>
              </a:rPr>
              <a:t>This work is copyrighted by the </a:t>
            </a:r>
            <a:r>
              <a:rPr lang="en-US" sz="1500" dirty="0" err="1">
                <a:solidFill>
                  <a:schemeClr val="tx1"/>
                </a:solidFill>
              </a:rPr>
              <a:t>NumFOCUS</a:t>
            </a:r>
            <a:endParaRPr lang="en-US" sz="1500" dirty="0">
              <a:solidFill>
                <a:schemeClr val="tx1"/>
              </a:solidFill>
            </a:endParaRPr>
          </a:p>
          <a:p>
            <a:pPr algn="l"/>
            <a:endParaRPr lang="en-US" sz="1500" dirty="0">
              <a:solidFill>
                <a:schemeClr val="tx1"/>
              </a:solidFill>
            </a:endParaRPr>
          </a:p>
          <a:p>
            <a:pPr algn="l"/>
            <a:r>
              <a:rPr lang="en-US" sz="1500" dirty="0">
                <a:solidFill>
                  <a:schemeClr val="tx1"/>
                </a:solidFill>
              </a:rPr>
              <a:t>It is distributed under a Creative Commons Attribution 4.0 International License: https://creativecommons.org/licenses/by/4.0/</a:t>
            </a:r>
          </a:p>
        </p:txBody>
      </p:sp>
      <p:pic>
        <p:nvPicPr>
          <p:cNvPr id="1026" name="Picture 2" descr="ttps://mirrors.creativecommons.org/presskit/icons/cc.lar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771650"/>
            <a:ext cx="2114550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tps://mirrors.creativecommons.org/presskit/icons/by.larg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1773936"/>
            <a:ext cx="2112264" cy="211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51916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Why </a:t>
            </a:r>
            <a:r>
              <a:rPr lang="en-US" sz="3200" dirty="0" err="1"/>
              <a:t>SimpleITK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3229"/>
            <a:ext cx="8229600" cy="3394472"/>
          </a:xfrm>
        </p:spPr>
        <p:txBody>
          <a:bodyPr/>
          <a:lstStyle/>
          <a:p>
            <a:r>
              <a:rPr lang="en-US" dirty="0"/>
              <a:t>Change in programming expertise: </a:t>
            </a:r>
          </a:p>
          <a:p>
            <a:pPr lvl="1"/>
            <a:r>
              <a:rPr lang="en-US" sz="2000" dirty="0"/>
              <a:t>Python, R, C#.</a:t>
            </a:r>
          </a:p>
          <a:p>
            <a:pPr marL="342900" lvl="1" indent="0">
              <a:buNone/>
            </a:pPr>
            <a:endParaRPr lang="en-US" sz="2000" dirty="0"/>
          </a:p>
          <a:p>
            <a:r>
              <a:rPr lang="en-US" dirty="0"/>
              <a:t>Change in expectations:</a:t>
            </a:r>
          </a:p>
          <a:p>
            <a:pPr lvl="1"/>
            <a:r>
              <a:rPr lang="en-US" sz="2000" dirty="0"/>
              <a:t>No need to compile/build software.</a:t>
            </a:r>
          </a:p>
          <a:p>
            <a:pPr lvl="1"/>
            <a:r>
              <a:rPr lang="en-US" sz="2000" dirty="0"/>
              <a:t>Software should be easy to install.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5AD95C-6FFD-994B-837F-C86F467DF3AA}"/>
              </a:ext>
            </a:extLst>
          </p:cNvPr>
          <p:cNvSpPr txBox="1"/>
          <p:nvPr/>
        </p:nvSpPr>
        <p:spPr>
          <a:xfrm>
            <a:off x="5415776" y="1533691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FF00"/>
                </a:solidFill>
              </a:rPr>
              <a:t>✓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A91ACA-2329-724A-8882-B812751B66B3}"/>
              </a:ext>
            </a:extLst>
          </p:cNvPr>
          <p:cNvSpPr txBox="1"/>
          <p:nvPr/>
        </p:nvSpPr>
        <p:spPr>
          <a:xfrm>
            <a:off x="5415776" y="2419350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FF00"/>
                </a:solidFill>
              </a:rPr>
              <a:t>✓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FC0F98-8657-7E4E-B906-9C99EE09B835}"/>
              </a:ext>
            </a:extLst>
          </p:cNvPr>
          <p:cNvSpPr txBox="1"/>
          <p:nvPr/>
        </p:nvSpPr>
        <p:spPr>
          <a:xfrm>
            <a:off x="5415776" y="2110085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FF00"/>
                </a:solidFill>
              </a:rPr>
              <a:t>✓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E335A6-CBBB-A149-B778-46A200A5A4C1}"/>
              </a:ext>
            </a:extLst>
          </p:cNvPr>
          <p:cNvSpPr txBox="1"/>
          <p:nvPr/>
        </p:nvSpPr>
        <p:spPr>
          <a:xfrm>
            <a:off x="5415776" y="2745433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FF00"/>
                </a:solidFill>
              </a:rPr>
              <a:t>✓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16E0877-0C5C-4740-B30E-073C4C44F7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8776805"/>
              </p:ext>
            </p:extLst>
          </p:nvPr>
        </p:nvGraphicFramePr>
        <p:xfrm>
          <a:off x="5791200" y="1341776"/>
          <a:ext cx="3124200" cy="3268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2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2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4011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Language Rank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Spectrum Ranking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011">
                <a:tc>
                  <a:txBody>
                    <a:bodyPr/>
                    <a:lstStyle/>
                    <a:p>
                      <a:r>
                        <a:rPr lang="en-US" dirty="0"/>
                        <a:t>1. Python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100.0</a:t>
                      </a:r>
                    </a:p>
                  </a:txBody>
                  <a:tcPr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1445">
                <a:tc>
                  <a:txBody>
                    <a:bodyPr/>
                    <a:lstStyle/>
                    <a:p>
                      <a:r>
                        <a:rPr lang="en-US" dirty="0"/>
                        <a:t>2. 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96.8</a:t>
                      </a:r>
                    </a:p>
                  </a:txBody>
                  <a:tcPr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4011">
                <a:tc>
                  <a:txBody>
                    <a:bodyPr/>
                    <a:lstStyle/>
                    <a:p>
                      <a:r>
                        <a:rPr lang="en-US" dirty="0"/>
                        <a:t>3. C++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88.58</a:t>
                      </a:r>
                    </a:p>
                  </a:txBody>
                  <a:tcPr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4011">
                <a:tc>
                  <a:txBody>
                    <a:bodyPr/>
                    <a:lstStyle/>
                    <a:p>
                      <a:r>
                        <a:rPr lang="en-US" dirty="0"/>
                        <a:t>4. C#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86.99</a:t>
                      </a:r>
                    </a:p>
                  </a:txBody>
                  <a:tcPr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4011">
                <a:tc>
                  <a:txBody>
                    <a:bodyPr/>
                    <a:lstStyle/>
                    <a:p>
                      <a:r>
                        <a:rPr lang="en-US" dirty="0"/>
                        <a:t>5. Java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70.22</a:t>
                      </a:r>
                    </a:p>
                  </a:txBody>
                  <a:tcPr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4011">
                <a:tc>
                  <a:txBody>
                    <a:bodyPr/>
                    <a:lstStyle/>
                    <a:p>
                      <a:r>
                        <a:rPr lang="en-US" dirty="0"/>
                        <a:t>6. SQL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47.37</a:t>
                      </a:r>
                    </a:p>
                  </a:txBody>
                  <a:tcPr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4011">
                <a:tc>
                  <a:txBody>
                    <a:bodyPr/>
                    <a:lstStyle/>
                    <a:p>
                      <a:r>
                        <a:rPr lang="en-US" dirty="0"/>
                        <a:t>7. JavaScript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40.48</a:t>
                      </a:r>
                    </a:p>
                  </a:txBody>
                  <a:tcPr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4011">
                <a:tc>
                  <a:txBody>
                    <a:bodyPr/>
                    <a:lstStyle/>
                    <a:p>
                      <a:r>
                        <a:rPr lang="en-US" dirty="0"/>
                        <a:t>8. 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18.92</a:t>
                      </a:r>
                    </a:p>
                  </a:txBody>
                  <a:tcPr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4011">
                <a:tc>
                  <a:txBody>
                    <a:bodyPr/>
                    <a:lstStyle/>
                    <a:p>
                      <a:r>
                        <a:rPr lang="en-US" dirty="0"/>
                        <a:t>9. HTML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17.97</a:t>
                      </a:r>
                    </a:p>
                  </a:txBody>
                  <a:tcPr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4011">
                <a:tc>
                  <a:txBody>
                    <a:bodyPr/>
                    <a:lstStyle/>
                    <a:p>
                      <a:r>
                        <a:rPr lang="en-US" dirty="0"/>
                        <a:t>10. TypeScript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16.99</a:t>
                      </a:r>
                    </a:p>
                  </a:txBody>
                  <a:tcPr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4F207D6B-ECFB-B946-9DF5-581016C7EED0}"/>
              </a:ext>
            </a:extLst>
          </p:cNvPr>
          <p:cNvSpPr txBox="1"/>
          <p:nvPr/>
        </p:nvSpPr>
        <p:spPr>
          <a:xfrm>
            <a:off x="2700367" y="4699533"/>
            <a:ext cx="64157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 “The 2022 Top Programming Languages”, IEEE Spectrum, S. Cass.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E0642C-9FCF-CA41-9632-6AE9B86AD359}"/>
              </a:ext>
            </a:extLst>
          </p:cNvPr>
          <p:cNvSpPr txBox="1"/>
          <p:nvPr/>
        </p:nvSpPr>
        <p:spPr>
          <a:xfrm>
            <a:off x="5410200" y="3634085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FF00"/>
                </a:solidFill>
              </a:rPr>
              <a:t>✓</a:t>
            </a:r>
          </a:p>
        </p:txBody>
      </p:sp>
    </p:spTree>
    <p:extLst>
      <p:ext uri="{BB962C8B-B14F-4D97-AF65-F5344CB8AC3E}">
        <p14:creationId xmlns:p14="http://schemas.microsoft.com/office/powerpoint/2010/main" val="416998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605ED-81D3-CB43-9A36-B363D12ED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Simplified Data Analysis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8A677CB-DEF2-C544-87C0-1E5CAA971E13}"/>
              </a:ext>
            </a:extLst>
          </p:cNvPr>
          <p:cNvGrpSpPr/>
          <p:nvPr/>
        </p:nvGrpSpPr>
        <p:grpSpPr>
          <a:xfrm>
            <a:off x="152400" y="1043408"/>
            <a:ext cx="3260888" cy="3895845"/>
            <a:chOff x="152400" y="1043408"/>
            <a:chExt cx="3260888" cy="389584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5A9F65F-22FC-454A-BF54-A0E304D11B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565" y="1043408"/>
              <a:ext cx="2844800" cy="28448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D55EF56-51D1-D445-8373-AF3430094F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5" t="4226" b="11033"/>
            <a:stretch/>
          </p:blipFill>
          <p:spPr>
            <a:xfrm>
              <a:off x="212642" y="4179841"/>
              <a:ext cx="3200646" cy="75941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2F4784A-5A22-1941-9B39-E95EB3AB44A4}"/>
                </a:ext>
              </a:extLst>
            </p:cNvPr>
            <p:cNvSpPr txBox="1"/>
            <p:nvPr/>
          </p:nvSpPr>
          <p:spPr>
            <a:xfrm>
              <a:off x="152400" y="3867150"/>
              <a:ext cx="1270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2011-2018</a:t>
              </a:r>
            </a:p>
          </p:txBody>
        </p:sp>
      </p:grpSp>
      <p:sp>
        <p:nvSpPr>
          <p:cNvPr id="10" name="Right Arrow 9">
            <a:extLst>
              <a:ext uri="{FF2B5EF4-FFF2-40B4-BE49-F238E27FC236}">
                <a16:creationId xmlns:a16="http://schemas.microsoft.com/office/drawing/2014/main" id="{30FD8B33-3DD4-F041-80B3-B4382B53884C}"/>
              </a:ext>
            </a:extLst>
          </p:cNvPr>
          <p:cNvSpPr/>
          <p:nvPr/>
        </p:nvSpPr>
        <p:spPr>
          <a:xfrm>
            <a:off x="3810000" y="2495550"/>
            <a:ext cx="971961" cy="2351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D1F7C6A-382B-A04E-83CC-4BB61DA67966}"/>
              </a:ext>
            </a:extLst>
          </p:cNvPr>
          <p:cNvGrpSpPr/>
          <p:nvPr/>
        </p:nvGrpSpPr>
        <p:grpSpPr>
          <a:xfrm>
            <a:off x="5638800" y="1115431"/>
            <a:ext cx="3099243" cy="3818519"/>
            <a:chOff x="5638800" y="1115431"/>
            <a:chExt cx="3099243" cy="381851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E9BB31F-6D9C-5242-BDBE-9820C0640182}"/>
                </a:ext>
              </a:extLst>
            </p:cNvPr>
            <p:cNvGrpSpPr/>
            <p:nvPr/>
          </p:nvGrpSpPr>
          <p:grpSpPr>
            <a:xfrm>
              <a:off x="5638800" y="3888208"/>
              <a:ext cx="3099243" cy="1045742"/>
              <a:chOff x="4038600" y="3865619"/>
              <a:chExt cx="3099243" cy="1045742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184A492E-873B-4949-93CA-12014AD969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39268" y="4179841"/>
                <a:ext cx="2998575" cy="731520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EC33887-E20E-9E46-83EB-87C207278BEF}"/>
                  </a:ext>
                </a:extLst>
              </p:cNvPr>
              <p:cNvSpPr txBox="1"/>
              <p:nvPr/>
            </p:nvSpPr>
            <p:spPr>
              <a:xfrm>
                <a:off x="4038600" y="3865619"/>
                <a:ext cx="9028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2019 - </a:t>
                </a:r>
              </a:p>
            </p:txBody>
          </p:sp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46483A0-09BD-B345-A3E8-F1776BDFF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12122" y="1115431"/>
              <a:ext cx="1752599" cy="25827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6201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FD8ED-0698-A44C-9C0A-86C1F1346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Releases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5B0ED2-B997-D746-B6F6-DC41C40C4883}"/>
              </a:ext>
            </a:extLst>
          </p:cNvPr>
          <p:cNvSpPr txBox="1"/>
          <p:nvPr/>
        </p:nvSpPr>
        <p:spPr>
          <a:xfrm>
            <a:off x="292100" y="1236539"/>
            <a:ext cx="85598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Total number of releases: 37</a:t>
            </a:r>
            <a:br>
              <a:rPr lang="en-US" sz="2400" dirty="0"/>
            </a:b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Two major releases (1.0.0 – 2017, 2.0.0 – 2020)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Latest release: 2.2.0 – 8/2022.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Latest development binaries available from GitHub:</a:t>
            </a:r>
            <a:br>
              <a:rPr lang="en-US" sz="2400" dirty="0"/>
            </a:b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pip install --upgrade --pre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SimpleITK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--find-links https://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github.com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SimpleITK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SimpleITK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/releases/tag/latest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B59C1E-3521-0962-433C-FEDC8FFA57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7456"/>
          <a:stretch/>
        </p:blipFill>
        <p:spPr>
          <a:xfrm rot="16200000">
            <a:off x="7294756" y="914399"/>
            <a:ext cx="1717288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845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FB1924A-FC6C-D339-E2E5-3CC5FE1E9E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197" y="1219200"/>
            <a:ext cx="4911203" cy="37147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/>
              <a:t>SimpleITK</a:t>
            </a:r>
            <a:r>
              <a:rPr lang="en-US" sz="3200" dirty="0"/>
              <a:t> by the Numbers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47 Contributors.</a:t>
            </a:r>
          </a:p>
          <a:p>
            <a:endParaRPr lang="en-US" sz="1000" dirty="0"/>
          </a:p>
          <a:p>
            <a:r>
              <a:rPr lang="en-US" sz="1800" dirty="0"/>
              <a:t>8201 Commits.</a:t>
            </a:r>
          </a:p>
          <a:p>
            <a:endParaRPr lang="fi-FI" sz="1000" dirty="0"/>
          </a:p>
          <a:p>
            <a:r>
              <a:rPr lang="en-US" sz="1800" dirty="0"/>
              <a:t>227250 </a:t>
            </a:r>
            <a:r>
              <a:rPr lang="fi-FI" sz="1800" dirty="0" err="1"/>
              <a:t>lines</a:t>
            </a:r>
            <a:r>
              <a:rPr lang="fi-FI" sz="1800" dirty="0"/>
              <a:t> of </a:t>
            </a:r>
            <a:r>
              <a:rPr lang="fi-FI" sz="1800" dirty="0" err="1"/>
              <a:t>code</a:t>
            </a:r>
            <a:r>
              <a:rPr lang="fi-FI" sz="1800" dirty="0"/>
              <a:t>.</a:t>
            </a:r>
          </a:p>
          <a:p>
            <a:endParaRPr lang="fi-FI" sz="1000" dirty="0"/>
          </a:p>
          <a:p>
            <a:r>
              <a:rPr lang="fi-FI" sz="1800" dirty="0" err="1"/>
              <a:t>Starred</a:t>
            </a:r>
            <a:r>
              <a:rPr lang="fi-FI" sz="1800" dirty="0"/>
              <a:t> on GitHub: main </a:t>
            </a:r>
            <a:br>
              <a:rPr lang="fi-FI" sz="1800" dirty="0"/>
            </a:br>
            <a:r>
              <a:rPr lang="fi-FI" sz="1800" dirty="0" err="1"/>
              <a:t>repository</a:t>
            </a:r>
            <a:r>
              <a:rPr lang="fi-FI" sz="1800" dirty="0"/>
              <a:t> &gt; 650, </a:t>
            </a:r>
            <a:br>
              <a:rPr lang="fi-FI" sz="1800" dirty="0"/>
            </a:br>
            <a:r>
              <a:rPr lang="fi-FI" sz="1800" dirty="0" err="1"/>
              <a:t>notebook</a:t>
            </a:r>
            <a:r>
              <a:rPr lang="fi-FI" sz="1800" dirty="0"/>
              <a:t> </a:t>
            </a:r>
            <a:r>
              <a:rPr lang="fi-FI" sz="1800" dirty="0" err="1"/>
              <a:t>repository</a:t>
            </a:r>
            <a:r>
              <a:rPr lang="fi-FI" sz="1800" dirty="0"/>
              <a:t> &gt;665.</a:t>
            </a:r>
            <a:endParaRPr lang="en-US" sz="1800" dirty="0"/>
          </a:p>
          <a:p>
            <a:endParaRPr lang="en-US" sz="1000" dirty="0"/>
          </a:p>
          <a:p>
            <a:r>
              <a:rPr lang="en-US" sz="1800" dirty="0"/>
              <a:t>More than 87,000 downloads from </a:t>
            </a:r>
            <a:r>
              <a:rPr lang="en-US" sz="1800" dirty="0" err="1"/>
              <a:t>pypi</a:t>
            </a:r>
            <a:r>
              <a:rPr lang="en-US" sz="1800" dirty="0"/>
              <a:t> </a:t>
            </a:r>
            <a:br>
              <a:rPr lang="en-US" sz="1800" dirty="0"/>
            </a:br>
            <a:r>
              <a:rPr lang="en-US" sz="1800" dirty="0"/>
              <a:t>in 8/2022.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A2DDD9-39BC-C641-9920-34CE87CC9F2C}"/>
              </a:ext>
            </a:extLst>
          </p:cNvPr>
          <p:cNvSpPr txBox="1"/>
          <p:nvPr/>
        </p:nvSpPr>
        <p:spPr>
          <a:xfrm>
            <a:off x="5945595" y="819150"/>
            <a:ext cx="2005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week in 9/2022:</a:t>
            </a:r>
          </a:p>
        </p:txBody>
      </p:sp>
    </p:spTree>
    <p:extLst>
      <p:ext uri="{BB962C8B-B14F-4D97-AF65-F5344CB8AC3E}">
        <p14:creationId xmlns:p14="http://schemas.microsoft.com/office/powerpoint/2010/main" val="4843445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AA7A6-C21E-4445-AECC-762048FFC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How to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CAB736-AF44-2F4D-A2E6-6890065C5A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95350"/>
            <a:ext cx="8229600" cy="3733799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Cite us:</a:t>
            </a:r>
          </a:p>
          <a:p>
            <a:r>
              <a:rPr lang="en-US" sz="1400" dirty="0" err="1"/>
              <a:t>Beare</a:t>
            </a:r>
            <a:r>
              <a:rPr lang="en-US" sz="1400" dirty="0"/>
              <a:t>, B. C. </a:t>
            </a:r>
            <a:r>
              <a:rPr lang="en-US" sz="1400" dirty="0" err="1"/>
              <a:t>Lowekamp</a:t>
            </a:r>
            <a:r>
              <a:rPr lang="en-US" sz="1400" dirty="0"/>
              <a:t>, Z. Yaniv, “Image Segmentation, Registration and Characterization in R with </a:t>
            </a:r>
            <a:r>
              <a:rPr lang="en-US" sz="1400" dirty="0" err="1"/>
              <a:t>SimpleITK</a:t>
            </a:r>
            <a:r>
              <a:rPr lang="en-US" sz="1400" dirty="0"/>
              <a:t>”, </a:t>
            </a:r>
            <a:r>
              <a:rPr lang="en-US" sz="1400" i="1" dirty="0"/>
              <a:t>J Stat </a:t>
            </a:r>
            <a:r>
              <a:rPr lang="en-US" sz="1400" i="1" dirty="0" err="1"/>
              <a:t>Softw</a:t>
            </a:r>
            <a:r>
              <a:rPr lang="en-US" sz="1400" dirty="0"/>
              <a:t>, 86(8), </a:t>
            </a:r>
            <a:r>
              <a:rPr lang="en-US" sz="1400" dirty="0">
                <a:hlinkClick r:id="rId2"/>
              </a:rPr>
              <a:t>https://doi.org/10.18637/jss.v086.i08</a:t>
            </a:r>
            <a:r>
              <a:rPr lang="en-US" sz="1400" dirty="0"/>
              <a:t>, 2018.</a:t>
            </a:r>
          </a:p>
          <a:p>
            <a:endParaRPr lang="en-US" sz="800" dirty="0"/>
          </a:p>
          <a:p>
            <a:r>
              <a:rPr lang="en-US" sz="1400" dirty="0"/>
              <a:t>Z. </a:t>
            </a:r>
            <a:r>
              <a:rPr lang="en-US" sz="1400" dirty="0" err="1"/>
              <a:t>Yaniv</a:t>
            </a:r>
            <a:r>
              <a:rPr lang="en-US" sz="1400" dirty="0"/>
              <a:t>, B. C. Lowekamp, H. J. Johnson, R. </a:t>
            </a:r>
            <a:r>
              <a:rPr lang="en-US" sz="1400" dirty="0" err="1"/>
              <a:t>Beare</a:t>
            </a:r>
            <a:r>
              <a:rPr lang="en-US" sz="1400" dirty="0"/>
              <a:t>, "</a:t>
            </a:r>
            <a:r>
              <a:rPr lang="en-US" sz="1400" dirty="0" err="1"/>
              <a:t>SimpleITK</a:t>
            </a:r>
            <a:r>
              <a:rPr lang="en-US" sz="1400" dirty="0"/>
              <a:t> Image-Analysis Notebooks: a Collaborative Environment for Education and Reproducible Research", </a:t>
            </a:r>
            <a:r>
              <a:rPr lang="en-US" sz="1400" i="1" dirty="0"/>
              <a:t>J Digit Imaging.</a:t>
            </a:r>
            <a:r>
              <a:rPr lang="en-US" sz="1400" dirty="0"/>
              <a:t>, </a:t>
            </a:r>
            <a:r>
              <a:rPr lang="en-US" sz="1400" dirty="0">
                <a:hlinkClick r:id="rId3"/>
              </a:rPr>
              <a:t>https://doi.org/10.1007/s10278-017-0037-8</a:t>
            </a:r>
            <a:r>
              <a:rPr lang="en-US" sz="1400" dirty="0"/>
              <a:t>, 31(3): 290-303, 2018.</a:t>
            </a:r>
          </a:p>
          <a:p>
            <a:endParaRPr lang="en-US" sz="800" dirty="0"/>
          </a:p>
          <a:p>
            <a:r>
              <a:rPr lang="en-US" sz="1400" dirty="0"/>
              <a:t>B. C. </a:t>
            </a:r>
            <a:r>
              <a:rPr lang="en-US" sz="1400" dirty="0" err="1"/>
              <a:t>Lowekamp</a:t>
            </a:r>
            <a:r>
              <a:rPr lang="en-US" sz="1400" dirty="0"/>
              <a:t>, D. T. Chen, L. Ibáñez, D. </a:t>
            </a:r>
            <a:r>
              <a:rPr lang="en-US" sz="1400" dirty="0" err="1"/>
              <a:t>Blezek</a:t>
            </a:r>
            <a:r>
              <a:rPr lang="en-US" sz="1400" dirty="0"/>
              <a:t>, "The Design of </a:t>
            </a:r>
            <a:r>
              <a:rPr lang="en-US" sz="1400" dirty="0" err="1"/>
              <a:t>SimpleITK</a:t>
            </a:r>
            <a:r>
              <a:rPr lang="en-US" sz="1400" dirty="0"/>
              <a:t>", </a:t>
            </a:r>
            <a:r>
              <a:rPr lang="en-US" sz="1400" i="1" dirty="0"/>
              <a:t>Front. </a:t>
            </a:r>
            <a:r>
              <a:rPr lang="en-US" sz="1400" i="1" dirty="0" err="1"/>
              <a:t>Neuroinform</a:t>
            </a:r>
            <a:r>
              <a:rPr lang="en-US" sz="1400" i="1" dirty="0"/>
              <a:t>.</a:t>
            </a:r>
            <a:r>
              <a:rPr lang="en-US" sz="1400" dirty="0"/>
              <a:t>, 7:45. </a:t>
            </a:r>
            <a:r>
              <a:rPr lang="en-US" sz="1400" dirty="0">
                <a:hlinkClick r:id="rId4"/>
              </a:rPr>
              <a:t>https://doi.org/10.3389/fninf.2013.00045</a:t>
            </a:r>
            <a:r>
              <a:rPr lang="en-US" sz="1400" dirty="0"/>
              <a:t>, 2013.</a:t>
            </a:r>
          </a:p>
          <a:p>
            <a:pPr marL="0" indent="0">
              <a:buNone/>
            </a:pPr>
            <a:endParaRPr lang="en-US" sz="800" dirty="0"/>
          </a:p>
          <a:p>
            <a:pPr marL="0" indent="0">
              <a:buNone/>
            </a:pPr>
            <a:r>
              <a:rPr lang="en-US" sz="2000" dirty="0"/>
              <a:t>Star us on GitHub</a:t>
            </a:r>
            <a:r>
              <a:rPr lang="en-US" dirty="0"/>
              <a:t>:</a:t>
            </a:r>
          </a:p>
          <a:p>
            <a:pPr marL="300038" lvl="1" indent="0">
              <a:buNone/>
            </a:pPr>
            <a:r>
              <a:rPr lang="en-US" sz="1600" dirty="0"/>
              <a:t>Main repository – </a:t>
            </a:r>
            <a:br>
              <a:rPr lang="en-US" dirty="0"/>
            </a:br>
            <a:r>
              <a:rPr lang="en-US" dirty="0"/>
              <a:t>    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github.com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SimpleITK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SimpleITK</a:t>
            </a:r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300038" lvl="1" indent="0">
              <a:buNone/>
            </a:pPr>
            <a:r>
              <a:rPr lang="en-US" sz="1600" dirty="0"/>
              <a:t>Notebook repository –   </a:t>
            </a:r>
            <a:br>
              <a:rPr lang="en-US" dirty="0"/>
            </a:br>
            <a:r>
              <a:rPr lang="en-US" dirty="0"/>
              <a:t>    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github.com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InsightSoftwareConsortium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SimpleITK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-Notebooks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0558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Join the Community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defTabSz="68580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dirty="0"/>
              <a:t>We welcome questions/requests/contributions from the community:</a:t>
            </a:r>
          </a:p>
          <a:p>
            <a:pPr marL="642938" lvl="1" indent="-3429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/>
              <a:t>Ask questions (</a:t>
            </a:r>
            <a:r>
              <a:rPr lang="en-US" sz="2000" dirty="0" err="1">
                <a:hlinkClick r:id="rId2"/>
              </a:rPr>
              <a:t>itk</a:t>
            </a:r>
            <a:r>
              <a:rPr lang="en-US" sz="2000" dirty="0">
                <a:hlinkClick r:id="rId2"/>
              </a:rPr>
              <a:t> discourse</a:t>
            </a:r>
            <a:r>
              <a:rPr lang="en-US" sz="2000" dirty="0"/>
              <a:t>)</a:t>
            </a:r>
          </a:p>
          <a:p>
            <a:pPr marL="642938" lvl="1" indent="-3429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/>
              <a:t>Request features / examples.</a:t>
            </a:r>
          </a:p>
          <a:p>
            <a:pPr marL="642938" lvl="1" indent="-3429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/>
              <a:t>Report bugs.</a:t>
            </a:r>
          </a:p>
          <a:p>
            <a:pPr marL="642938" lvl="1" indent="-3429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/>
              <a:t>Contribute code or new notebooks.</a:t>
            </a:r>
          </a:p>
          <a:p>
            <a:pPr marL="642938" lvl="1" indent="-3429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1500" dirty="0"/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dirty="0">
                <a:hlinkClick r:id="rId3"/>
              </a:rPr>
              <a:t>github.com/SimpleITK/SimpleITK</a:t>
            </a:r>
            <a:endParaRPr lang="en-US" sz="1500" dirty="0"/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dirty="0"/>
              <a:t>and</a:t>
            </a:r>
            <a:endParaRPr lang="en-US" sz="1500" dirty="0">
              <a:hlinkClick r:id="rId4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dirty="0">
                <a:hlinkClick r:id="rId4"/>
              </a:rPr>
              <a:t>github.com/InsightSoftwareConsortium/SimpleITK-Notebooks</a:t>
            </a:r>
            <a:endParaRPr lang="en-US" sz="1500" dirty="0"/>
          </a:p>
          <a:p>
            <a:pPr marL="642938" lvl="1" indent="-3429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1197805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5565CE-F18C-6044-805F-5D1D31DEE3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1847850"/>
            <a:ext cx="72390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197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43000" y="983550"/>
            <a:ext cx="6858000" cy="902400"/>
          </a:xfrm>
        </p:spPr>
        <p:txBody>
          <a:bodyPr/>
          <a:lstStyle/>
          <a:p>
            <a:pPr eaLnBrk="1" hangingPunct="1"/>
            <a:r>
              <a:rPr lang="en-US" sz="3200" dirty="0" err="1"/>
              <a:t>SimpleITK</a:t>
            </a:r>
            <a:r>
              <a:rPr lang="en-US" sz="3200" dirty="0"/>
              <a:t>:</a:t>
            </a:r>
            <a:br>
              <a:rPr lang="en-US" sz="3200" dirty="0"/>
            </a:br>
            <a:r>
              <a:rPr lang="en-US" sz="3200" dirty="0"/>
              <a:t>Standing on the Shoulders of Giants</a:t>
            </a:r>
            <a:endParaRPr lang="en-US" sz="3200" dirty="0"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D5404A-B818-F945-BC01-8B0774EA6F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714" y="2557091"/>
            <a:ext cx="3112904" cy="7594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70D066C-02D1-8841-911A-8E95EB45FC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62" t="2656"/>
          <a:stretch/>
        </p:blipFill>
        <p:spPr>
          <a:xfrm>
            <a:off x="533400" y="3486150"/>
            <a:ext cx="1628775" cy="13967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923BC7-4AD3-4541-BC3D-FDF29C9B95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76" y="2557091"/>
            <a:ext cx="2809824" cy="7594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FAA1879-D882-9448-8E06-964BFBEF47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4704" y="3958327"/>
            <a:ext cx="2806700" cy="723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80E422-518B-054A-B7F4-BA55A94F0E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1776" y="3460452"/>
            <a:ext cx="1358900" cy="1485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F08D062-3C1B-2642-A21C-03B6491CAE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8800" y="3665116"/>
            <a:ext cx="16510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8086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What is </a:t>
            </a:r>
            <a:r>
              <a:rPr lang="en-US" sz="3200" dirty="0" err="1"/>
              <a:t>SimpleITK</a:t>
            </a:r>
            <a:r>
              <a:rPr lang="en-US" sz="3200" dirty="0"/>
              <a:t>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123950"/>
            <a:ext cx="8763000" cy="339447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An open-source multi-dimensional image analysis toolkit with a simplified multi-language interface to the Insight Toolkit (ITK). </a:t>
            </a:r>
            <a:endParaRPr lang="en-US" sz="1800" dirty="0"/>
          </a:p>
          <a:p>
            <a:pPr marL="0" indent="0">
              <a:buNone/>
            </a:pPr>
            <a:r>
              <a:rPr lang="en-US" dirty="0"/>
              <a:t>Available in:</a:t>
            </a:r>
          </a:p>
          <a:p>
            <a:pPr marL="0" indent="0">
              <a:buNone/>
            </a:pPr>
            <a:r>
              <a:rPr lang="en-US" dirty="0"/>
              <a:t>C++, Python, R, Java, C#, </a:t>
            </a:r>
            <a:r>
              <a:rPr lang="en-US" dirty="0" err="1"/>
              <a:t>Lua</a:t>
            </a:r>
            <a:r>
              <a:rPr lang="en-US" dirty="0"/>
              <a:t>, Ruby, TCL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88950" y="3257550"/>
            <a:ext cx="6394699" cy="60016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3300" dirty="0">
                <a:hlinkClick r:id="rId2"/>
              </a:rPr>
              <a:t>github.com/</a:t>
            </a:r>
            <a:r>
              <a:rPr lang="en-US" sz="3300" dirty="0" err="1">
                <a:hlinkClick r:id="rId2"/>
              </a:rPr>
              <a:t>SimpleITK</a:t>
            </a:r>
            <a:r>
              <a:rPr lang="en-US" sz="3300" dirty="0">
                <a:hlinkClick r:id="rId2"/>
              </a:rPr>
              <a:t>/</a:t>
            </a:r>
            <a:r>
              <a:rPr lang="en-US" sz="3300" dirty="0" err="1">
                <a:hlinkClick r:id="rId2"/>
              </a:rPr>
              <a:t>SimpleITK</a:t>
            </a:r>
            <a:endParaRPr lang="en-US" sz="3300" dirty="0"/>
          </a:p>
        </p:txBody>
      </p:sp>
    </p:spTree>
    <p:extLst>
      <p:ext uri="{BB962C8B-B14F-4D97-AF65-F5344CB8AC3E}">
        <p14:creationId xmlns:p14="http://schemas.microsoft.com/office/powerpoint/2010/main" val="14139143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7BA7F-8412-1340-9BD1-C773E1A9E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Copyright and License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2BDCCD-CE5C-2F49-B7F5-D29078EABE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275558"/>
            <a:ext cx="8229600" cy="3394472"/>
          </a:xfrm>
        </p:spPr>
        <p:txBody>
          <a:bodyPr/>
          <a:lstStyle/>
          <a:p>
            <a:r>
              <a:rPr lang="en-US" dirty="0" err="1"/>
              <a:t>SimpleITK</a:t>
            </a:r>
            <a:r>
              <a:rPr lang="en-US" dirty="0"/>
              <a:t> is part of the </a:t>
            </a:r>
            <a:r>
              <a:rPr lang="en-US" dirty="0">
                <a:hlinkClick r:id="rId2"/>
              </a:rPr>
              <a:t>Insight Software Consortium </a:t>
            </a:r>
            <a:r>
              <a:rPr lang="en-US" dirty="0"/>
              <a:t>a non-profit educational consortium dedicated to promoting and maintaining open-source, freely available software for medical image analysis. </a:t>
            </a:r>
          </a:p>
          <a:p>
            <a:endParaRPr lang="en-US" dirty="0"/>
          </a:p>
          <a:p>
            <a:r>
              <a:rPr lang="en-US" dirty="0"/>
              <a:t>Copyright held by </a:t>
            </a:r>
            <a:r>
              <a:rPr lang="en-US" dirty="0">
                <a:hlinkClick r:id="rId3"/>
              </a:rPr>
              <a:t>NumFOCUS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Distributed under the </a:t>
            </a:r>
            <a:r>
              <a:rPr lang="en-US" dirty="0">
                <a:hlinkClick r:id="rId4"/>
              </a:rPr>
              <a:t>Apache License 2.0</a:t>
            </a:r>
            <a:r>
              <a:rPr lang="en-US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A36EB6-B7B7-0945-9F1A-1A8F6E39AE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3025" y="742950"/>
            <a:ext cx="1225550" cy="12255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135532-46DC-CD44-9D03-68882CAC9D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8388" y="2972794"/>
            <a:ext cx="2463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683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In the Beginning There Was Data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4908634"/>
            <a:ext cx="81156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“The Visible Human Male: A Technical Report", V. Spitzer et al., J. Am. Med. Inform. Assoc.,3(2), pp. 118-130, 1996.</a:t>
            </a:r>
            <a:endParaRPr lang="en-US" sz="105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Picture 2" descr="The Visible Humans">
            <a:extLst>
              <a:ext uri="{FF2B5EF4-FFF2-40B4-BE49-F238E27FC236}">
                <a16:creationId xmlns:a16="http://schemas.microsoft.com/office/drawing/2014/main" id="{12C65861-A97B-C348-8636-0E00472BC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411" y="1038722"/>
            <a:ext cx="2444389" cy="3759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4C01D7-DFA4-E047-8877-8ED51644F5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975" y="2445492"/>
            <a:ext cx="3061142" cy="2268944"/>
          </a:xfrm>
          <a:prstGeom prst="rect">
            <a:avLst/>
          </a:prstGeom>
        </p:spPr>
      </p:pic>
      <p:pic>
        <p:nvPicPr>
          <p:cNvPr id="10" name="Picture 8" descr="https://www.nlm.nih.gov/research/visible/image/mri/m_vm1125.t1.png">
            <a:extLst>
              <a:ext uri="{FF2B5EF4-FFF2-40B4-BE49-F238E27FC236}">
                <a16:creationId xmlns:a16="http://schemas.microsoft.com/office/drawing/2014/main" id="{544D7554-490C-FF4A-931E-98DBFBD76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057043"/>
            <a:ext cx="2038350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s://www.nlm.nih.gov/research/visible/image/ct/c_vm1125.fre.png">
            <a:extLst>
              <a:ext uri="{FF2B5EF4-FFF2-40B4-BE49-F238E27FC236}">
                <a16:creationId xmlns:a16="http://schemas.microsoft.com/office/drawing/2014/main" id="{7E7CB412-1CAD-C642-951A-5C61C0919E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9" t="14547" r="19022" b="16340"/>
          <a:stretch/>
        </p:blipFill>
        <p:spPr bwMode="auto">
          <a:xfrm>
            <a:off x="263712" y="1313780"/>
            <a:ext cx="1992838" cy="2262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7B2E06E-BED2-F549-8299-EACDD17C4870}"/>
              </a:ext>
            </a:extLst>
          </p:cNvPr>
          <p:cNvSpPr txBox="1"/>
          <p:nvPr/>
        </p:nvSpPr>
        <p:spPr>
          <a:xfrm>
            <a:off x="2438400" y="1075779"/>
            <a:ext cx="3804011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Male ~ 15Gb (21CDs)</a:t>
            </a:r>
          </a:p>
          <a:p>
            <a:r>
              <a:rPr lang="en-US" dirty="0"/>
              <a:t>Female ~ 40Gb (58CDs)</a:t>
            </a:r>
          </a:p>
          <a:p>
            <a:r>
              <a:rPr lang="en-US" dirty="0"/>
              <a:t>Dialup ~ </a:t>
            </a:r>
            <a:r>
              <a:rPr lang="en-US" i="1" dirty="0"/>
              <a:t>28.8Kbps</a:t>
            </a:r>
            <a:r>
              <a:rPr lang="en-US" dirty="0"/>
              <a:t> </a:t>
            </a:r>
            <a:r>
              <a:rPr lang="en-US" sz="1600" dirty="0"/>
              <a:t>(51 days to  </a:t>
            </a:r>
            <a:br>
              <a:rPr lang="en-US" sz="1600" dirty="0"/>
            </a:br>
            <a:r>
              <a:rPr lang="en-US" sz="1600" dirty="0"/>
              <a:t>                                   download the </a:t>
            </a:r>
            <a:br>
              <a:rPr lang="en-US" sz="1600" dirty="0"/>
            </a:br>
            <a:r>
              <a:rPr lang="en-US" sz="1600" dirty="0"/>
              <a:t>                                   male dataset).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E885C77-AA24-774D-A038-C450C7B5494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" t="4226" b="11033"/>
          <a:stretch/>
        </p:blipFill>
        <p:spPr>
          <a:xfrm>
            <a:off x="60376" y="4220015"/>
            <a:ext cx="2196174" cy="521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710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In the Beginning There Was Data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4908634"/>
            <a:ext cx="89538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“The FAIR Guiding Principles for scientific data management and stewardship", M. D Wilkinson et al., Sci Data, 3:160018, 2016.</a:t>
            </a:r>
            <a:endParaRPr lang="en-US" sz="105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Picture 2" descr="The Visible Humans">
            <a:extLst>
              <a:ext uri="{FF2B5EF4-FFF2-40B4-BE49-F238E27FC236}">
                <a16:creationId xmlns:a16="http://schemas.microsoft.com/office/drawing/2014/main" id="{12C65861-A97B-C348-8636-0E00472BC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411" y="1038722"/>
            <a:ext cx="2444389" cy="3759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4C01D7-DFA4-E047-8877-8ED51644F5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975" y="2445492"/>
            <a:ext cx="3061142" cy="2268944"/>
          </a:xfrm>
          <a:prstGeom prst="rect">
            <a:avLst/>
          </a:prstGeom>
        </p:spPr>
      </p:pic>
      <p:pic>
        <p:nvPicPr>
          <p:cNvPr id="10" name="Picture 8" descr="https://www.nlm.nih.gov/research/visible/image/mri/m_vm1125.t1.png">
            <a:extLst>
              <a:ext uri="{FF2B5EF4-FFF2-40B4-BE49-F238E27FC236}">
                <a16:creationId xmlns:a16="http://schemas.microsoft.com/office/drawing/2014/main" id="{544D7554-490C-FF4A-931E-98DBFBD76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057043"/>
            <a:ext cx="2038350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s://www.nlm.nih.gov/research/visible/image/ct/c_vm1125.fre.png">
            <a:extLst>
              <a:ext uri="{FF2B5EF4-FFF2-40B4-BE49-F238E27FC236}">
                <a16:creationId xmlns:a16="http://schemas.microsoft.com/office/drawing/2014/main" id="{7E7CB412-1CAD-C642-951A-5C61C0919E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9" t="14547" r="19022" b="16340"/>
          <a:stretch/>
        </p:blipFill>
        <p:spPr bwMode="auto">
          <a:xfrm>
            <a:off x="263712" y="1313780"/>
            <a:ext cx="1992838" cy="2262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7B2E06E-BED2-F549-8299-EACDD17C4870}"/>
              </a:ext>
            </a:extLst>
          </p:cNvPr>
          <p:cNvSpPr txBox="1"/>
          <p:nvPr/>
        </p:nvSpPr>
        <p:spPr>
          <a:xfrm>
            <a:off x="2438400" y="1075779"/>
            <a:ext cx="380401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was Findable, Accessible, Interoperable and Reusable (FAIR) before the concept existed.</a:t>
            </a:r>
          </a:p>
          <a:p>
            <a:r>
              <a:rPr lang="en-US" sz="1600" dirty="0"/>
              <a:t>                           </a:t>
            </a:r>
            <a:r>
              <a:rPr lang="en-US" sz="1600" dirty="0">
                <a:hlinkClick r:id="rId7"/>
              </a:rPr>
              <a:t>Download it from NLM</a:t>
            </a:r>
            <a:r>
              <a:rPr lang="en-US" sz="1600" dirty="0"/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E885C77-AA24-774D-A038-C450C7B5494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" t="4226" b="11033"/>
          <a:stretch/>
        </p:blipFill>
        <p:spPr>
          <a:xfrm>
            <a:off x="60376" y="4220015"/>
            <a:ext cx="2196174" cy="521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321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tps://itk.org/ITK/img/ITK-JPE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73" y="1494127"/>
            <a:ext cx="3250644" cy="198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Need to Analyze the Data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4670852"/>
            <a:ext cx="89154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“Engineering and Algorithm Design for an Image Processing API: A Technical Report on ITK - the Insight Toolkit”, T. S.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</a:rPr>
              <a:t>Yoo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 et al., </a:t>
            </a:r>
            <a:r>
              <a:rPr lang="en-US" sz="1050" i="1" dirty="0">
                <a:solidFill>
                  <a:schemeClr val="bg1">
                    <a:lumMod val="50000"/>
                  </a:schemeClr>
                </a:solidFill>
              </a:rPr>
              <a:t>Stud. Health Technol.  Inform.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, 85, pp. 586-592, 2002.</a:t>
            </a:r>
            <a:endParaRPr lang="en-US" sz="105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855" y="3342704"/>
            <a:ext cx="4874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Insight</a:t>
            </a:r>
            <a:r>
              <a:rPr lang="en-US" dirty="0"/>
              <a:t> Segmentation and Registration Toolkit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ED0592-4F2A-064E-A5B5-4B3D9EE091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" t="4226" b="11033"/>
          <a:stretch/>
        </p:blipFill>
        <p:spPr>
          <a:xfrm>
            <a:off x="273514" y="3842188"/>
            <a:ext cx="2196174" cy="5210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D9FCBFB-B9E6-D94B-BE1F-0A09D57FC678}"/>
              </a:ext>
            </a:extLst>
          </p:cNvPr>
          <p:cNvSpPr txBox="1"/>
          <p:nvPr/>
        </p:nvSpPr>
        <p:spPr>
          <a:xfrm>
            <a:off x="1580868" y="1135079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2002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E3BE8DF-6B43-4F4D-97EA-A0F829766E52}"/>
              </a:ext>
            </a:extLst>
          </p:cNvPr>
          <p:cNvGrpSpPr/>
          <p:nvPr/>
        </p:nvGrpSpPr>
        <p:grpSpPr>
          <a:xfrm>
            <a:off x="4543136" y="1123801"/>
            <a:ext cx="4533900" cy="3308163"/>
            <a:chOff x="4543136" y="1123801"/>
            <a:chExt cx="4533900" cy="330816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7466361-D71B-6C4E-B67B-8EEAAED52D1B}"/>
                </a:ext>
              </a:extLst>
            </p:cNvPr>
            <p:cNvSpPr txBox="1"/>
            <p:nvPr/>
          </p:nvSpPr>
          <p:spPr>
            <a:xfrm>
              <a:off x="5948077" y="3345418"/>
              <a:ext cx="16425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Insight</a:t>
              </a:r>
              <a:r>
                <a:rPr lang="en-US" dirty="0"/>
                <a:t> Toolkit 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1FD169E-72D4-E248-97D7-7F9E850841AF}"/>
                </a:ext>
              </a:extLst>
            </p:cNvPr>
            <p:cNvGrpSpPr/>
            <p:nvPr/>
          </p:nvGrpSpPr>
          <p:grpSpPr>
            <a:xfrm>
              <a:off x="4543136" y="1123801"/>
              <a:ext cx="4533900" cy="3308163"/>
              <a:chOff x="4543136" y="1123801"/>
              <a:chExt cx="4533900" cy="3308163"/>
            </a:xfrm>
          </p:grpSpPr>
          <p:pic>
            <p:nvPicPr>
              <p:cNvPr id="1026" name="Picture 2" descr="ITK_Logo_Large">
                <a:extLst>
                  <a:ext uri="{FF2B5EF4-FFF2-40B4-BE49-F238E27FC236}">
                    <a16:creationId xmlns:a16="http://schemas.microsoft.com/office/drawing/2014/main" id="{41DF7728-DC3F-954F-B95B-035308D855E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43136" y="1494127"/>
                <a:ext cx="4533900" cy="21552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97DE8CC-4A69-4842-87AE-6868BCA981BE}"/>
                  </a:ext>
                </a:extLst>
              </p:cNvPr>
              <p:cNvSpPr txBox="1"/>
              <p:nvPr/>
            </p:nvSpPr>
            <p:spPr>
              <a:xfrm>
                <a:off x="6164010" y="1123801"/>
                <a:ext cx="12747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2018/2020</a:t>
                </a:r>
              </a:p>
            </p:txBody>
          </p:sp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45833C50-B051-0541-846C-D9AD0416E1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96000" y="3828543"/>
                <a:ext cx="1810264" cy="603421"/>
              </a:xfrm>
              <a:prstGeom prst="rect">
                <a:avLst/>
              </a:prstGeom>
            </p:spPr>
          </p:pic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39EECF6-1AB1-F647-AEC5-DE807B263DE8}"/>
              </a:ext>
            </a:extLst>
          </p:cNvPr>
          <p:cNvSpPr txBox="1"/>
          <p:nvPr/>
        </p:nvSpPr>
        <p:spPr>
          <a:xfrm>
            <a:off x="2687177" y="3844877"/>
            <a:ext cx="16562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Insight Software</a:t>
            </a:r>
          </a:p>
          <a:p>
            <a:pPr algn="ctr"/>
            <a:r>
              <a:rPr lang="en-US" sz="1600" dirty="0"/>
              <a:t>Consortium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C9B239-631F-8047-9345-1E1F44778668}"/>
              </a:ext>
            </a:extLst>
          </p:cNvPr>
          <p:cNvSpPr txBox="1"/>
          <p:nvPr/>
        </p:nvSpPr>
        <p:spPr>
          <a:xfrm>
            <a:off x="2448906" y="3960976"/>
            <a:ext cx="320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&amp;</a:t>
            </a:r>
          </a:p>
        </p:txBody>
      </p:sp>
    </p:spTree>
    <p:extLst>
      <p:ext uri="{BB962C8B-B14F-4D97-AF65-F5344CB8AC3E}">
        <p14:creationId xmlns:p14="http://schemas.microsoft.com/office/powerpoint/2010/main" val="2117968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Open Source</a:t>
            </a:r>
          </a:p>
        </p:txBody>
      </p:sp>
      <p:pic>
        <p:nvPicPr>
          <p:cNvPr id="1028" name="Picture 4" descr="DSlic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853" y="1404652"/>
            <a:ext cx="1866458" cy="123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K-SNAP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804" y="1246146"/>
            <a:ext cx="2066483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01" y="2277043"/>
            <a:ext cx="2441523" cy="737192"/>
          </a:xfrm>
          <a:prstGeom prst="rect">
            <a:avLst/>
          </a:prstGeom>
        </p:spPr>
      </p:pic>
      <p:pic>
        <p:nvPicPr>
          <p:cNvPr id="1032" name="Picture 8" descr="ile:OsiriX log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657" y="2172013"/>
            <a:ext cx="2307152" cy="74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analyzedirect.com/wp-content/themes/analyze-direct/images/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399" y="3932922"/>
            <a:ext cx="2128838" cy="37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lastixLogo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156776"/>
            <a:ext cx="15144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281" y="4395887"/>
            <a:ext cx="1743075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945" y="3034646"/>
            <a:ext cx="1714500" cy="752475"/>
          </a:xfrm>
          <a:prstGeom prst="rect">
            <a:avLst/>
          </a:prstGeom>
        </p:spPr>
      </p:pic>
      <p:pic>
        <p:nvPicPr>
          <p:cNvPr id="1038" name="Picture 14" descr="http://www.igstk.org/IGSTK/img/logo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381"/>
          <a:stretch/>
        </p:blipFill>
        <p:spPr bwMode="auto">
          <a:xfrm>
            <a:off x="530539" y="4243581"/>
            <a:ext cx="142875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5" t="12042" r="4760"/>
          <a:stretch/>
        </p:blipFill>
        <p:spPr>
          <a:xfrm>
            <a:off x="5943600" y="3173518"/>
            <a:ext cx="2126079" cy="7900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216999"/>
            <a:ext cx="3143250" cy="688348"/>
          </a:xfrm>
          <a:prstGeom prst="rect">
            <a:avLst/>
          </a:prstGeom>
        </p:spPr>
      </p:pic>
      <p:pic>
        <p:nvPicPr>
          <p:cNvPr id="18" name="Picture 2" descr="http://www.gofigure2.org/images/gofigure-logo2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53277"/>
            <a:ext cx="2393156" cy="835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74590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Commercial Entities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63395" y="2416343"/>
            <a:ext cx="36172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Based on mailing list – Likely. 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But we have no written testimony.</a:t>
            </a:r>
          </a:p>
        </p:txBody>
      </p:sp>
      <p:pic>
        <p:nvPicPr>
          <p:cNvPr id="4" name="Shape 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6142" y="1116431"/>
            <a:ext cx="1038525" cy="111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2669" y="3196367"/>
            <a:ext cx="2723608" cy="1064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99382" y="4057681"/>
            <a:ext cx="2633794" cy="1042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6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16657" y="1066942"/>
            <a:ext cx="1081931" cy="1113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7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05400" y="4290996"/>
            <a:ext cx="3028408" cy="575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94"/>
          <p:cNvPicPr preferRelativeResize="0">
            <a:picLocks noChangeAspect="1"/>
          </p:cNvPicPr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7200" y="2631301"/>
            <a:ext cx="1817973" cy="603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101"/>
          <p:cNvPicPr preferRelativeResize="0">
            <a:picLocks noChangeAspect="1"/>
          </p:cNvPicPr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66583" y="1194637"/>
            <a:ext cx="2082908" cy="965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Shape 108"/>
          <p:cNvPicPr preferRelativeResize="0">
            <a:picLocks noChangeAspect="1"/>
          </p:cNvPicPr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26142" y="3349084"/>
            <a:ext cx="2104549" cy="758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Shape 134"/>
          <p:cNvPicPr preferRelativeResize="0">
            <a:picLocks noChangeAspect="1"/>
          </p:cNvPicPr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171340" y="2422021"/>
            <a:ext cx="772566" cy="7725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8741696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8847</TotalTime>
  <Words>850</Words>
  <Application>Microsoft Macintosh PowerPoint</Application>
  <PresentationFormat>On-screen Show (16:9)</PresentationFormat>
  <Paragraphs>126</Paragraphs>
  <Slides>16</Slides>
  <Notes>7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Courier New</vt:lpstr>
      <vt:lpstr>Custom Design</vt:lpstr>
      <vt:lpstr>Please attribute as  SimpleITK Historical Overview</vt:lpstr>
      <vt:lpstr>SimpleITK: Standing on the Shoulders of Giants</vt:lpstr>
      <vt:lpstr>What is SimpleITK?</vt:lpstr>
      <vt:lpstr>Copyright and License</vt:lpstr>
      <vt:lpstr>In the Beginning There Was Data</vt:lpstr>
      <vt:lpstr>In the Beginning There Was Data</vt:lpstr>
      <vt:lpstr>Need to Analyze the Data</vt:lpstr>
      <vt:lpstr>Open Source</vt:lpstr>
      <vt:lpstr>Commercial Entities</vt:lpstr>
      <vt:lpstr>Why SimpleITK</vt:lpstr>
      <vt:lpstr>Simplified Data Analysis</vt:lpstr>
      <vt:lpstr>Releases</vt:lpstr>
      <vt:lpstr>SimpleITK by the Numbers</vt:lpstr>
      <vt:lpstr>How to Support</vt:lpstr>
      <vt:lpstr>Join the Community</vt:lpstr>
      <vt:lpstr>PowerPoint Presentation</vt:lpstr>
    </vt:vector>
  </TitlesOfParts>
  <Manager/>
  <Company>simpleitk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Historical Overview</dc:title>
  <dc:subject/>
  <dc:creator>zivy</dc:creator>
  <cp:keywords/>
  <dc:description/>
  <cp:lastModifiedBy>Yaniv, Ziv Rafael (NIH/NIAID) [C]</cp:lastModifiedBy>
  <cp:revision>866</cp:revision>
  <dcterms:created xsi:type="dcterms:W3CDTF">2010-11-26T16:59:37Z</dcterms:created>
  <dcterms:modified xsi:type="dcterms:W3CDTF">2022-09-22T13:52:40Z</dcterms:modified>
  <cp:category/>
</cp:coreProperties>
</file>