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handoutMasterIdLst>
    <p:handoutMasterId r:id="rId20"/>
  </p:handoutMasterIdLst>
  <p:sldIdLst>
    <p:sldId id="484" r:id="rId2"/>
    <p:sldId id="497" r:id="rId3"/>
    <p:sldId id="487" r:id="rId4"/>
    <p:sldId id="488" r:id="rId5"/>
    <p:sldId id="489" r:id="rId6"/>
    <p:sldId id="490" r:id="rId7"/>
    <p:sldId id="491" r:id="rId8"/>
    <p:sldId id="499" r:id="rId9"/>
    <p:sldId id="500" r:id="rId10"/>
    <p:sldId id="498" r:id="rId11"/>
    <p:sldId id="492" r:id="rId12"/>
    <p:sldId id="493" r:id="rId13"/>
    <p:sldId id="494" r:id="rId14"/>
    <p:sldId id="496" r:id="rId15"/>
    <p:sldId id="501" r:id="rId16"/>
    <p:sldId id="503" r:id="rId17"/>
    <p:sldId id="486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92C"/>
    <a:srgbClr val="F09419"/>
    <a:srgbClr val="91A20A"/>
    <a:srgbClr val="D0E810"/>
    <a:srgbClr val="008F15"/>
    <a:srgbClr val="0000FF"/>
    <a:srgbClr val="66FF33"/>
    <a:srgbClr val="0099FF"/>
    <a:srgbClr val="9999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5" autoAdjust="0"/>
    <p:restoredTop sz="81633"/>
  </p:normalViewPr>
  <p:slideViewPr>
    <p:cSldViewPr>
      <p:cViewPr varScale="1">
        <p:scale>
          <a:sx n="138" d="100"/>
          <a:sy n="138" d="100"/>
        </p:scale>
        <p:origin x="80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6CE8355-AFBE-4D8C-B01D-FFAF4EEE9F4F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D6B1FE9-E97D-42C4-A1DA-A28A65140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5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20D7316-F367-479F-B3A3-59DCC056C18A}" type="datetime1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4528C35-0DD3-4309-87E3-26DFF30FF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96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BC9-821D-46A8-AFD6-230492E8C9AF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DD16-26BB-499A-B2DD-1A21E2267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3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E9403-D09C-406A-AD25-1CE136FB5501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36964-4DA0-477F-B89E-50F6C2844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E630-9B2E-41EF-A078-945AE7697E9C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BB79-140E-4E7D-96BE-32C84BD48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1000" y="914402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C9E0-4FF1-484C-A494-46CCBBD688D5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02301-CA95-4515-BC2A-2500D749F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2A545-8EFC-4637-800E-2B076FC7AE67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5B4A-B9B8-4683-95A2-68228DAD1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81000" y="914402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2DE65-D62C-494B-B749-34D6AA327F1C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ABEB-9065-4918-9B62-A7115F2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6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0" y="914402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A928-6483-4B86-97FE-A8AD55448C01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28DEF-0B2B-4340-AB8D-3E0EF0C91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8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914402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5E72E-9EC9-47A0-98C8-1DB53765EE72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6EFB-0ECE-46BE-9404-2DB511FF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9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639E-96CF-4485-9FA4-D72DE6DAF6AD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E4D1D-F89B-4015-8047-C3254C8EC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1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97CF-3EAF-4D54-BB68-0AAED231D89E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1FB8C-923A-4D01-8D17-D7A919A6E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0F2EB-193C-4279-81B1-A869C5CF4A62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8254-1C6E-44FA-8712-001907CEA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9144000" cy="5132807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8661045-8FEC-4574-A0F1-33A774C482ED}" type="datetimeFigureOut">
              <a:rPr lang="en-US"/>
              <a:pPr>
                <a:defRPr/>
              </a:pPr>
              <a:t>8/6/20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41EE0A5-14D0-44A7-9371-C0FE29309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1" r:id="rId2"/>
    <p:sldLayoutId id="2147483725" r:id="rId3"/>
    <p:sldLayoutId id="2147483732" r:id="rId4"/>
    <p:sldLayoutId id="2147483733" r:id="rId5"/>
    <p:sldLayoutId id="2147483734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nsightSoftwareConsortium/SimpleITK-Notebook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57300" y="3886203"/>
            <a:ext cx="6400800" cy="1102519"/>
          </a:xfrm>
        </p:spPr>
        <p:txBody>
          <a:bodyPr/>
          <a:lstStyle/>
          <a:p>
            <a:r>
              <a:rPr lang="en-US" sz="1500" dirty="0"/>
              <a:t>Please attribute as </a:t>
            </a:r>
            <a:br>
              <a:rPr lang="en-US" sz="1500" dirty="0"/>
            </a:br>
            <a:r>
              <a:rPr lang="en-US" sz="1500" dirty="0" err="1"/>
              <a:t>SimpleITK</a:t>
            </a:r>
            <a:r>
              <a:rPr lang="en-US" sz="1500" dirty="0"/>
              <a:t> </a:t>
            </a:r>
            <a:r>
              <a:rPr lang="en-US" sz="1500"/>
              <a:t>Fundamental Concepts</a:t>
            </a:r>
            <a:endParaRPr lang="en-US" sz="1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85900" y="571500"/>
            <a:ext cx="5886450" cy="628650"/>
          </a:xfrm>
        </p:spPr>
        <p:txBody>
          <a:bodyPr/>
          <a:lstStyle/>
          <a:p>
            <a:pPr algn="l"/>
            <a:r>
              <a:rPr lang="en-US" sz="1500" dirty="0">
                <a:solidFill>
                  <a:schemeClr val="tx1"/>
                </a:solidFill>
              </a:rPr>
              <a:t>This work is copyrighted by the </a:t>
            </a:r>
            <a:r>
              <a:rPr lang="en-US" sz="1500">
                <a:solidFill>
                  <a:schemeClr val="tx1"/>
                </a:solidFill>
              </a:rPr>
              <a:t>NumFOCUS</a:t>
            </a:r>
            <a:endParaRPr lang="en-US" sz="1500" dirty="0">
              <a:solidFill>
                <a:schemeClr val="tx1"/>
              </a:solidFill>
            </a:endParaRPr>
          </a:p>
          <a:p>
            <a:pPr algn="l"/>
            <a:endParaRPr lang="en-US" sz="1500" dirty="0">
              <a:solidFill>
                <a:schemeClr val="tx1"/>
              </a:solidFill>
            </a:endParaRPr>
          </a:p>
          <a:p>
            <a:pPr algn="l"/>
            <a:r>
              <a:rPr lang="en-US" sz="1500" dirty="0">
                <a:solidFill>
                  <a:schemeClr val="tx1"/>
                </a:solidFill>
              </a:rPr>
              <a:t>It is distributed under a Creative Commons Attribution 4.0 International License: https://creativecommons.org/licenses/by/4.0/</a:t>
            </a:r>
          </a:p>
        </p:txBody>
      </p:sp>
      <p:pic>
        <p:nvPicPr>
          <p:cNvPr id="1026" name="Picture 2" descr="ttps://mirrors.creativecommons.org/presskit/icons/cc.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71650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mirrors.creativecommons.org/presskit/icons/by.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773936"/>
            <a:ext cx="2112264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63229"/>
            <a:ext cx="8305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SimpleITK2Numpy:</a:t>
            </a:r>
          </a:p>
          <a:p>
            <a:pPr lvl="1"/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sitk.GetArrayFromImage</a:t>
            </a:r>
            <a:r>
              <a:rPr lang="en-US" dirty="0"/>
              <a:t> </a:t>
            </a:r>
            <a:r>
              <a:rPr lang="en-US" sz="1500" dirty="0"/>
              <a:t>– Data copied into </a:t>
            </a:r>
            <a:r>
              <a:rPr lang="en-US" sz="1500" dirty="0" err="1"/>
              <a:t>numpy</a:t>
            </a:r>
            <a:r>
              <a:rPr lang="en-US" sz="1500" dirty="0"/>
              <a:t> array (mutable).</a:t>
            </a:r>
          </a:p>
          <a:p>
            <a:pPr lvl="1"/>
            <a:r>
              <a:rPr lang="en-US" sz="1200" dirty="0" err="1">
                <a:latin typeface="Courier New" charset="0"/>
                <a:ea typeface="Courier New" charset="0"/>
                <a:cs typeface="Courier New" charset="0"/>
              </a:rPr>
              <a:t>sitk.GetArrayViewFromImage</a:t>
            </a:r>
            <a:r>
              <a:rPr lang="en-US" dirty="0"/>
              <a:t> </a:t>
            </a:r>
            <a:r>
              <a:rPr lang="en-US" sz="1500" dirty="0"/>
              <a:t>– </a:t>
            </a:r>
            <a:r>
              <a:rPr lang="en-US" sz="1500" dirty="0" err="1"/>
              <a:t>numpy</a:t>
            </a:r>
            <a:r>
              <a:rPr lang="en-US" sz="1500" dirty="0"/>
              <a:t> array view of image data (immutable).</a:t>
            </a:r>
          </a:p>
          <a:p>
            <a:pPr lvl="1"/>
            <a:endParaRPr lang="en-US" sz="1500" dirty="0"/>
          </a:p>
          <a:p>
            <a:endParaRPr lang="en-US" sz="1500" dirty="0"/>
          </a:p>
          <a:p>
            <a:endParaRPr lang="en-US" sz="2000" dirty="0"/>
          </a:p>
          <a:p>
            <a:r>
              <a:rPr lang="en-US" sz="2000" dirty="0"/>
              <a:t>Numpy2SimpleITK: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ea typeface="Arial" charset="0"/>
                <a:cs typeface="Arial" charset="0"/>
              </a:rPr>
              <a:t>Copy bulk pixel data into </a:t>
            </a:r>
            <a:r>
              <a:rPr lang="en-US" dirty="0" err="1">
                <a:ea typeface="Arial" charset="0"/>
                <a:cs typeface="Arial" charset="0"/>
              </a:rPr>
              <a:t>SimpleITK</a:t>
            </a:r>
            <a:r>
              <a:rPr lang="en-US" dirty="0">
                <a:ea typeface="Arial" charset="0"/>
                <a:cs typeface="Arial" charset="0"/>
              </a:rPr>
              <a:t> image:</a:t>
            </a:r>
            <a:r>
              <a:rPr lang="en-US" sz="1200" dirty="0">
                <a:ea typeface="Arial" charset="0"/>
                <a:cs typeface="Arial" charset="0"/>
              </a:rPr>
              <a:t>  </a:t>
            </a:r>
            <a:br>
              <a:rPr lang="en-US" sz="1200" dirty="0">
                <a:ea typeface="Arial" charset="0"/>
                <a:cs typeface="Arial" charset="0"/>
              </a:rPr>
            </a:b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new_image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sitk.GetImageFromArray</a:t>
            </a:r>
            <a:endParaRPr lang="en-US" sz="1400" dirty="0">
              <a:latin typeface="Courier New" charset="0"/>
              <a:ea typeface="Courier New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1400" u="sng" dirty="0">
              <a:latin typeface="Courier New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ea typeface="Arial" charset="0"/>
                <a:cs typeface="Arial" charset="0"/>
              </a:rPr>
              <a:t>Set all of the parameters defining the physical region in space:</a:t>
            </a:r>
          </a:p>
          <a:p>
            <a:pPr lvl="2"/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new_image.CopyInformation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lvl="2"/>
            <a:r>
              <a:rPr lang="en-US" dirty="0">
                <a:ea typeface="Arial" charset="0"/>
                <a:cs typeface="Arial" charset="0"/>
              </a:rPr>
              <a:t>or</a:t>
            </a:r>
          </a:p>
          <a:p>
            <a:pPr lvl="2"/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new_image.SetOrigin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new_image.SetSpacing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new_image.SetDirection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3D18A-2545-6146-BCE9-7787AD34770F}"/>
              </a:ext>
            </a:extLst>
          </p:cNvPr>
          <p:cNvSpPr txBox="1"/>
          <p:nvPr/>
        </p:nvSpPr>
        <p:spPr>
          <a:xfrm>
            <a:off x="533400" y="2156996"/>
            <a:ext cx="8153400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Caution: If the </a:t>
            </a:r>
            <a:r>
              <a:rPr lang="en-US" sz="1600" dirty="0" err="1"/>
              <a:t>SimpleITK</a:t>
            </a:r>
            <a:r>
              <a:rPr lang="en-US" sz="1600" dirty="0"/>
              <a:t> image is released the array view memory is no longer valid.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0BB8F-752B-2049-9F60-9BDBE902491F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</a:t>
            </a:r>
            <a:r>
              <a:rPr lang="en-US" sz="1400" dirty="0"/>
              <a:t>Images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310998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Resample: Image + Transform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1334986"/>
            <a:ext cx="1882368" cy="1732065"/>
          </a:xfrm>
          <a:prstGeom prst="rect">
            <a:avLst/>
          </a:prstGeom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257800" y="3203370"/>
            <a:ext cx="400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57800" y="2820886"/>
            <a:ext cx="0" cy="382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28750" y="2362076"/>
            <a:ext cx="400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28750" y="1979591"/>
            <a:ext cx="0" cy="382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923"/>
          <a:stretch/>
        </p:blipFill>
        <p:spPr>
          <a:xfrm>
            <a:off x="1943100" y="1123950"/>
            <a:ext cx="1943100" cy="19431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444340" y="2348101"/>
            <a:ext cx="3761509" cy="1321756"/>
          </a:xfrm>
          <a:custGeom>
            <a:avLst/>
            <a:gdLst>
              <a:gd name="connsiteX0" fmla="*/ 0 w 5015345"/>
              <a:gd name="connsiteY0" fmla="*/ 0 h 1762341"/>
              <a:gd name="connsiteX1" fmla="*/ 1163782 w 5015345"/>
              <a:gd name="connsiteY1" fmla="*/ 1731818 h 1762341"/>
              <a:gd name="connsiteX2" fmla="*/ 5015345 w 5015345"/>
              <a:gd name="connsiteY2" fmla="*/ 1149927 h 176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5345" h="1762341">
                <a:moveTo>
                  <a:pt x="0" y="0"/>
                </a:moveTo>
                <a:cubicBezTo>
                  <a:pt x="163945" y="770082"/>
                  <a:pt x="327891" y="1540164"/>
                  <a:pt x="1163782" y="1731818"/>
                </a:cubicBezTo>
                <a:cubicBezTo>
                  <a:pt x="1999673" y="1923473"/>
                  <a:pt x="5015345" y="1149927"/>
                  <a:pt x="5015345" y="1149927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3803724"/>
            <a:ext cx="868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Resampling, three elements (assuming arbitrary interpolation method): </a:t>
            </a:r>
          </a:p>
          <a:p>
            <a:pPr marL="600060" lvl="1" indent="-257168">
              <a:buFont typeface="+mj-lt"/>
              <a:buAutoNum type="arabicPeriod"/>
            </a:pPr>
            <a:r>
              <a:rPr lang="en-US" sz="1600" dirty="0"/>
              <a:t>Image – the image we resample in coordinate system m.</a:t>
            </a:r>
          </a:p>
          <a:p>
            <a:pPr marL="600060" lvl="1" indent="-257168">
              <a:buFont typeface="+mj-lt"/>
              <a:buAutoNum type="arabicPeriod"/>
            </a:pPr>
            <a:r>
              <a:rPr lang="en-US" sz="1600" dirty="0"/>
              <a:t>transformation – T(</a:t>
            </a:r>
            <a:r>
              <a:rPr lang="en-US" sz="1600" baseline="30000" dirty="0" err="1"/>
              <a:t>f</a:t>
            </a:r>
            <a:r>
              <a:rPr lang="en-US" sz="1600" dirty="0" err="1"/>
              <a:t>p</a:t>
            </a:r>
            <a:r>
              <a:rPr lang="en-US" sz="1600" dirty="0"/>
              <a:t>) = </a:t>
            </a:r>
            <a:r>
              <a:rPr lang="en-US" sz="1600" baseline="30000" dirty="0" err="1"/>
              <a:t>m</a:t>
            </a:r>
            <a:r>
              <a:rPr lang="en-US" sz="1600" dirty="0" err="1"/>
              <a:t>p</a:t>
            </a:r>
            <a:r>
              <a:rPr lang="en-US" sz="1600" dirty="0"/>
              <a:t> maps points from coordinate system f to m.</a:t>
            </a:r>
          </a:p>
          <a:p>
            <a:pPr marL="600060" lvl="1" indent="-257168">
              <a:buFont typeface="+mj-lt"/>
              <a:buAutoNum type="arabicPeriod"/>
            </a:pPr>
            <a:r>
              <a:rPr lang="en-US" sz="1600" dirty="0"/>
              <a:t>resampling grid – uniform set of points which will be mapped by the </a:t>
            </a:r>
            <a:br>
              <a:rPr lang="en-US" sz="1600" dirty="0"/>
            </a:br>
            <a:r>
              <a:rPr lang="en-US" sz="1600" dirty="0"/>
              <a:t>                             transformation.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0457" y="225458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5848" y="3203370"/>
            <a:ext cx="33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4BD51-0C5F-AF44-AED2-E33DEDAF970D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</a:t>
            </a:r>
            <a:r>
              <a:rPr lang="en-US" sz="1400" dirty="0"/>
              <a:t>Resampling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90670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Resample: Image + Transform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1334986"/>
            <a:ext cx="1882368" cy="1732065"/>
          </a:xfrm>
          <a:prstGeom prst="rect">
            <a:avLst/>
          </a:prstGeom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257800" y="3203370"/>
            <a:ext cx="400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57800" y="2820886"/>
            <a:ext cx="0" cy="382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28750" y="2362076"/>
            <a:ext cx="400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28750" y="1979591"/>
            <a:ext cx="0" cy="382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923"/>
          <a:stretch/>
        </p:blipFill>
        <p:spPr>
          <a:xfrm>
            <a:off x="1943100" y="1123950"/>
            <a:ext cx="1943100" cy="19431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444340" y="2348101"/>
            <a:ext cx="3761509" cy="1321756"/>
          </a:xfrm>
          <a:custGeom>
            <a:avLst/>
            <a:gdLst>
              <a:gd name="connsiteX0" fmla="*/ 0 w 5015345"/>
              <a:gd name="connsiteY0" fmla="*/ 0 h 1762341"/>
              <a:gd name="connsiteX1" fmla="*/ 1163782 w 5015345"/>
              <a:gd name="connsiteY1" fmla="*/ 1731818 h 1762341"/>
              <a:gd name="connsiteX2" fmla="*/ 5015345 w 5015345"/>
              <a:gd name="connsiteY2" fmla="*/ 1149927 h 176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5345" h="1762341">
                <a:moveTo>
                  <a:pt x="0" y="0"/>
                </a:moveTo>
                <a:cubicBezTo>
                  <a:pt x="163945" y="770082"/>
                  <a:pt x="327891" y="1540164"/>
                  <a:pt x="1163782" y="1731818"/>
                </a:cubicBezTo>
                <a:cubicBezTo>
                  <a:pt x="1999673" y="1923473"/>
                  <a:pt x="5015345" y="1149927"/>
                  <a:pt x="5015345" y="1149927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3714750"/>
            <a:ext cx="5599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Specifying the resampling grid </a:t>
            </a:r>
          </a:p>
          <a:p>
            <a:pPr marL="600060" lvl="1" indent="-257168">
              <a:buFont typeface="+mj-lt"/>
              <a:buAutoNum type="arabicPeriod"/>
            </a:pPr>
            <a:r>
              <a:rPr lang="en-US" dirty="0"/>
              <a:t>Use an existing image.</a:t>
            </a:r>
          </a:p>
          <a:p>
            <a:pPr marL="600060" lvl="1" indent="-257168">
              <a:buFont typeface="+mj-lt"/>
              <a:buAutoNum type="arabicPeriod"/>
            </a:pPr>
            <a:r>
              <a:rPr lang="en-US" dirty="0"/>
              <a:t>Use origin, size, spacing, and direction cosine.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0457" y="225458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5848" y="3203370"/>
            <a:ext cx="33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044" y="4603501"/>
            <a:ext cx="8109912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Unexpected </a:t>
            </a:r>
            <a:r>
              <a:rPr lang="en-US" dirty="0"/>
              <a:t>results: errors in resampling grid specification or transformation.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65E85-1710-5949-928C-5C2946D51371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</a:t>
            </a:r>
            <a:r>
              <a:rPr lang="en-US" sz="1400" dirty="0"/>
              <a:t>Resampling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117740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Registration – Coordinate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1" y="1063229"/>
            <a:ext cx="6660378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401474"/>
            <a:ext cx="5245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coordinate systems: Fixed, Virtual, Moving.</a:t>
            </a:r>
          </a:p>
          <a:p>
            <a:r>
              <a:rPr lang="en-US" dirty="0"/>
              <a:t>Three transformations: 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dirty="0"/>
              <a:t>(</a:t>
            </a:r>
            <a:r>
              <a:rPr lang="en-US" baseline="30000" dirty="0" err="1"/>
              <a:t>v</a:t>
            </a:r>
            <a:r>
              <a:rPr lang="en-US" dirty="0" err="1"/>
              <a:t>p</a:t>
            </a:r>
            <a:r>
              <a:rPr lang="en-US" dirty="0"/>
              <a:t>) = </a:t>
            </a:r>
            <a:r>
              <a:rPr lang="en-US" baseline="30000" dirty="0" err="1"/>
              <a:t>f</a:t>
            </a:r>
            <a:r>
              <a:rPr lang="en-US" dirty="0" err="1"/>
              <a:t>p</a:t>
            </a:r>
            <a:endParaRPr lang="en-US" dirty="0"/>
          </a:p>
          <a:p>
            <a:r>
              <a:rPr lang="en-US" dirty="0"/>
              <a:t>                                     T</a:t>
            </a:r>
            <a:r>
              <a:rPr lang="en-US" baseline="-25000" dirty="0"/>
              <a:t>m</a:t>
            </a:r>
            <a:r>
              <a:rPr lang="en-US" dirty="0"/>
              <a:t>(</a:t>
            </a:r>
            <a:r>
              <a:rPr lang="en-US" baseline="30000" dirty="0" err="1"/>
              <a:t>v</a:t>
            </a:r>
            <a:r>
              <a:rPr lang="en-US" dirty="0" err="1"/>
              <a:t>p</a:t>
            </a:r>
            <a:r>
              <a:rPr lang="en-US" dirty="0"/>
              <a:t>) = </a:t>
            </a:r>
            <a:r>
              <a:rPr lang="en-US" baseline="30000" dirty="0" err="1"/>
              <a:t>m</a:t>
            </a:r>
            <a:r>
              <a:rPr lang="en-US" dirty="0" err="1"/>
              <a:t>p</a:t>
            </a:r>
            <a:endParaRPr lang="en-US" dirty="0"/>
          </a:p>
          <a:p>
            <a:r>
              <a:rPr lang="en-US" dirty="0"/>
              <a:t>                                     </a:t>
            </a:r>
            <a:r>
              <a:rPr lang="en-US" dirty="0" err="1"/>
              <a:t>T</a:t>
            </a:r>
            <a:r>
              <a:rPr lang="en-US" baseline="-25000" dirty="0" err="1"/>
              <a:t>opt</a:t>
            </a:r>
            <a:r>
              <a:rPr lang="en-US" dirty="0"/>
              <a:t>(</a:t>
            </a:r>
            <a:r>
              <a:rPr lang="en-US" baseline="30000" dirty="0" err="1"/>
              <a:t>m</a:t>
            </a:r>
            <a:r>
              <a:rPr lang="en-US" dirty="0" err="1"/>
              <a:t>p</a:t>
            </a:r>
            <a:r>
              <a:rPr lang="en-US" dirty="0"/>
              <a:t>) = </a:t>
            </a:r>
            <a:r>
              <a:rPr lang="en-US" baseline="30000" dirty="0" err="1"/>
              <a:t>m</a:t>
            </a:r>
            <a:r>
              <a:rPr lang="en-US" dirty="0" err="1"/>
              <a:t>p</a:t>
            </a:r>
            <a:r>
              <a:rPr lang="en-US" dirty="0"/>
              <a:t>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621782"/>
            <a:ext cx="686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often 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dirty="0"/>
              <a:t>=I, the fixed and virtual coordinate systems coincide.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D1FCA-8A3A-EF4C-9597-51DEF21FB904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Resampling                              </a:t>
            </a:r>
            <a:r>
              <a:rPr lang="en-US" sz="1400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44187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Registration - Framework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3229"/>
            <a:ext cx="4756708" cy="2575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895350"/>
            <a:ext cx="3352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/>
              <a:t>Optimizers:</a:t>
            </a:r>
          </a:p>
          <a:p>
            <a:pPr lvl="1"/>
            <a:r>
              <a:rPr lang="en-US" sz="1400" dirty="0"/>
              <a:t>Exhaustive</a:t>
            </a:r>
          </a:p>
          <a:p>
            <a:pPr lvl="1"/>
            <a:r>
              <a:rPr lang="en-US" sz="1400" dirty="0" err="1"/>
              <a:t>Nelder</a:t>
            </a:r>
            <a:r>
              <a:rPr lang="en-US" sz="1400" dirty="0"/>
              <a:t>-Mead Simplex/Amoeba</a:t>
            </a:r>
          </a:p>
          <a:p>
            <a:pPr lvl="1"/>
            <a:r>
              <a:rPr lang="en-US" sz="1400" dirty="0"/>
              <a:t>Powell </a:t>
            </a:r>
          </a:p>
          <a:p>
            <a:pPr lvl="1"/>
            <a:r>
              <a:rPr lang="en-US" sz="1400" dirty="0"/>
              <a:t>1+1 evolutionary </a:t>
            </a:r>
          </a:p>
          <a:p>
            <a:pPr lvl="1"/>
            <a:r>
              <a:rPr lang="en-US" sz="1400" dirty="0" err="1"/>
              <a:t>GradientDescent</a:t>
            </a:r>
            <a:r>
              <a:rPr lang="en-US" sz="1400" dirty="0"/>
              <a:t>    </a:t>
            </a:r>
            <a:r>
              <a:rPr lang="en-US" sz="1400" dirty="0" err="1"/>
              <a:t>GradientDescentLineSearch</a:t>
            </a:r>
            <a:r>
              <a:rPr lang="en-US" sz="1400" dirty="0"/>
              <a:t>    </a:t>
            </a:r>
            <a:r>
              <a:rPr lang="en-US" sz="1400" dirty="0" err="1"/>
              <a:t>RegularStepGradientDescent</a:t>
            </a:r>
            <a:endParaRPr lang="en-US" sz="1400" dirty="0"/>
          </a:p>
          <a:p>
            <a:pPr lvl="1"/>
            <a:r>
              <a:rPr lang="en-US" sz="1400" dirty="0" err="1"/>
              <a:t>ConjugateGradientLineSearch</a:t>
            </a:r>
            <a:endParaRPr lang="en-US" sz="1400" dirty="0"/>
          </a:p>
          <a:p>
            <a:pPr lvl="1"/>
            <a:r>
              <a:rPr lang="en-US" sz="1400" dirty="0"/>
              <a:t>L-BFGS-B</a:t>
            </a:r>
          </a:p>
          <a:p>
            <a:pPr lvl="1"/>
            <a:r>
              <a:rPr lang="en-US" sz="1400" dirty="0"/>
              <a:t>L-BFGS-2</a:t>
            </a:r>
          </a:p>
          <a:p>
            <a:endParaRPr lang="en-US" u="sng" dirty="0"/>
          </a:p>
          <a:p>
            <a:pPr marL="342900" indent="-342900">
              <a:buFont typeface="+mj-lt"/>
              <a:buAutoNum type="arabicPeriod" startAt="2"/>
            </a:pPr>
            <a:r>
              <a:rPr lang="en-US" sz="1500" dirty="0"/>
              <a:t>Similarity metrics:</a:t>
            </a:r>
          </a:p>
          <a:p>
            <a:pPr lvl="1"/>
            <a:r>
              <a:rPr lang="en-US" sz="1400" dirty="0" err="1"/>
              <a:t>MeanSquares</a:t>
            </a:r>
            <a:br>
              <a:rPr lang="en-US" sz="1400" dirty="0"/>
            </a:br>
            <a:r>
              <a:rPr lang="en-US" sz="1400" dirty="0"/>
              <a:t>Demons</a:t>
            </a:r>
            <a:br>
              <a:rPr lang="en-US" sz="1400" dirty="0"/>
            </a:br>
            <a:r>
              <a:rPr lang="en-US" sz="1400" dirty="0"/>
              <a:t>Correlation    </a:t>
            </a:r>
            <a:r>
              <a:rPr lang="en-US" sz="1400" dirty="0" err="1"/>
              <a:t>ANTSNeighborhoodCorrelation</a:t>
            </a:r>
            <a:r>
              <a:rPr lang="en-US" sz="1400" dirty="0"/>
              <a:t>    </a:t>
            </a:r>
            <a:r>
              <a:rPr lang="en-US" sz="1400" dirty="0" err="1"/>
              <a:t>JointHistogramMutualInformation</a:t>
            </a:r>
            <a:r>
              <a:rPr lang="en-US" sz="1400" dirty="0"/>
              <a:t>    </a:t>
            </a:r>
            <a:r>
              <a:rPr lang="en-US" sz="1400" dirty="0" err="1"/>
              <a:t>MattesMutualInformation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994801"/>
            <a:ext cx="3799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400" dirty="0"/>
              <a:t>Multi-resolution framework.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400" dirty="0"/>
              <a:t>Masks.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400" dirty="0"/>
              <a:t>Sampling strategies (NONE, REGULAR, </a:t>
            </a:r>
            <a:br>
              <a:rPr lang="en-US" sz="1400" dirty="0"/>
            </a:br>
            <a:r>
              <a:rPr lang="en-US" sz="1400" dirty="0"/>
              <a:t>RANDOM).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83AFD-D647-164C-926A-4AE3BD1ECD6D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Resampling                              </a:t>
            </a:r>
            <a:r>
              <a:rPr lang="en-US" sz="1400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16015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AB68-6B86-164D-8961-B021429E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– Implementing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7021B-5ECB-8E4B-91BA-E91C39EF1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534400" cy="3505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Look for a similar example in </a:t>
            </a:r>
            <a:r>
              <a:rPr lang="en-US" dirty="0">
                <a:hlinkClick r:id="rId2"/>
              </a:rPr>
              <a:t>the notebooks repository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from scratch, start simple (i.e. single scale).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Modify the registration settings by observing the similarity metric value during the iterations using a </a:t>
            </a:r>
            <a:r>
              <a:rPr lang="en-US" u="sng" dirty="0"/>
              <a:t>tight bound on the number of iterations</a:t>
            </a:r>
            <a:r>
              <a:rPr lang="en-US" dirty="0"/>
              <a:t>. Modify till you observe desired behavior: (</a:t>
            </a:r>
            <a:r>
              <a:rPr lang="en-US" dirty="0" err="1"/>
              <a:t>i</a:t>
            </a:r>
            <a:r>
              <a:rPr lang="en-US" dirty="0"/>
              <a:t>) consistent reduction in similarity metric value (ii) in an appropriate timely manner.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6362F-9DEF-EF40-B246-C8A2CB1B04FA}"/>
              </a:ext>
            </a:extLst>
          </p:cNvPr>
          <p:cNvSpPr txBox="1"/>
          <p:nvPr/>
        </p:nvSpPr>
        <p:spPr>
          <a:xfrm>
            <a:off x="-6927" y="4783632"/>
            <a:ext cx="7555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 plotting similarity metric value often takes longer than the registration, remove it when done.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9F32-417E-1444-9399-24732543E63F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Resampling                              </a:t>
            </a:r>
            <a:r>
              <a:rPr lang="en-US" sz="1400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41091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AB68-6B86-164D-8961-B021429E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– Implementing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7021B-5ECB-8E4B-91BA-E91C39EF1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534400" cy="4038600"/>
          </a:xfrm>
        </p:spPr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/>
              <a:t>Points to note: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Initialization - Use domain knowledge, corresponding structures should have some degree of overlap after initialization.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For the global transformations, </a:t>
            </a:r>
            <a:r>
              <a:rPr lang="en-US" sz="1600" u="sng" dirty="0" err="1">
                <a:latin typeface="Andale Mono" panose="020B0509000000000004" pitchFamily="49" charset="0"/>
              </a:rPr>
              <a:t>SetOptimizerScalesFromPhysicalShift</a:t>
            </a:r>
            <a:r>
              <a:rPr lang="en-US" sz="1600" u="sng" dirty="0"/>
              <a:t> is required</a:t>
            </a:r>
            <a:r>
              <a:rPr lang="en-US" sz="1600" dirty="0"/>
              <a:t> as the parameters are not commensurate (except for translation).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Sampling - Random and uniform sampling reduce computation time.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Similarity metric – problem dependent, *</a:t>
            </a:r>
            <a:r>
              <a:rPr lang="en-US" sz="1600" dirty="0" err="1">
                <a:latin typeface="Andale Mono" panose="020B0509000000000004" pitchFamily="49" charset="0"/>
              </a:rPr>
              <a:t>MutualInformation</a:t>
            </a:r>
            <a:r>
              <a:rPr lang="en-US" sz="1600" dirty="0"/>
              <a:t> most generic, </a:t>
            </a:r>
            <a:r>
              <a:rPr lang="en-US" sz="1600" dirty="0" err="1">
                <a:latin typeface="Andale Mono" panose="020B0509000000000004" pitchFamily="49" charset="0"/>
              </a:rPr>
              <a:t>MeanSquares</a:t>
            </a:r>
            <a:r>
              <a:rPr lang="en-US" sz="1600" dirty="0"/>
              <a:t> most specific and rather limited.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Use masks to specify ROI. If small mask in large image, change to a cropped image without a mask.</a:t>
            </a:r>
          </a:p>
          <a:p>
            <a:pPr marL="757231" lvl="1" indent="-457200">
              <a:buFont typeface="+mj-lt"/>
              <a:buAutoNum type="alphaLcPeriod"/>
            </a:pPr>
            <a:r>
              <a:rPr lang="en-US" sz="1600" dirty="0"/>
              <a:t>Optimizers - </a:t>
            </a:r>
            <a:r>
              <a:rPr lang="en-US" sz="1600" dirty="0">
                <a:latin typeface="Andale Mono" panose="020B0509000000000004" pitchFamily="49" charset="0"/>
              </a:rPr>
              <a:t>*Gradient*</a:t>
            </a:r>
            <a:r>
              <a:rPr lang="en-US" sz="1600" dirty="0"/>
              <a:t> - best suited for global transformations with small number of parameters. </a:t>
            </a:r>
            <a:br>
              <a:rPr lang="en-US" sz="1600" dirty="0"/>
            </a:br>
            <a:r>
              <a:rPr lang="en-US" sz="1600" dirty="0">
                <a:latin typeface="Andale Mono" panose="020B0509000000000004" pitchFamily="49" charset="0"/>
              </a:rPr>
              <a:t>L-BFGS-B</a:t>
            </a:r>
            <a:r>
              <a:rPr lang="en-US" sz="1600" dirty="0"/>
              <a:t> use for </a:t>
            </a:r>
            <a:r>
              <a:rPr lang="en-US" sz="1600" dirty="0" err="1"/>
              <a:t>BSplineTransform</a:t>
            </a:r>
            <a:r>
              <a:rPr lang="en-US" sz="1600" dirty="0"/>
              <a:t>, large number of parameters.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9859A0-7C95-1248-A509-C94925E1337D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Images                              Resampling                              </a:t>
            </a:r>
            <a:r>
              <a:rPr lang="en-US" sz="1400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42592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22DE52-9A35-304A-A789-9DF144638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14550"/>
            <a:ext cx="3810000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F4788E-F0F2-FE48-8429-B57285D15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6550"/>
            <a:ext cx="7620000" cy="1542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2840F-E819-8142-B61B-00C7DA56553D}"/>
              </a:ext>
            </a:extLst>
          </p:cNvPr>
          <p:cNvSpPr txBox="1"/>
          <p:nvPr/>
        </p:nvSpPr>
        <p:spPr>
          <a:xfrm>
            <a:off x="228600" y="2186285"/>
            <a:ext cx="4055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start the tutorial,</a:t>
            </a:r>
          </a:p>
          <a:p>
            <a:r>
              <a:rPr lang="en-US" sz="2400" dirty="0"/>
              <a:t>          off to the races we go: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B0CF4-9D4B-2042-BC6D-4F075ACA2BC0}"/>
              </a:ext>
            </a:extLst>
          </p:cNvPr>
          <p:cNvSpPr txBox="1"/>
          <p:nvPr/>
        </p:nvSpPr>
        <p:spPr>
          <a:xfrm>
            <a:off x="0" y="4854773"/>
            <a:ext cx="6790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Wikimedia commons, public domain, race horse filmed by Edward Muybridge 1878.</a:t>
            </a:r>
          </a:p>
        </p:txBody>
      </p:sp>
    </p:spTree>
    <p:extLst>
      <p:ext uri="{BB962C8B-B14F-4D97-AF65-F5344CB8AC3E}">
        <p14:creationId xmlns:p14="http://schemas.microsoft.com/office/powerpoint/2010/main" val="241225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4900" y="260351"/>
            <a:ext cx="6858000" cy="902400"/>
          </a:xfrm>
        </p:spPr>
        <p:txBody>
          <a:bodyPr/>
          <a:lstStyle/>
          <a:p>
            <a:pPr eaLnBrk="1" hangingPunct="1"/>
            <a:r>
              <a:rPr lang="en-US" sz="3200" dirty="0" err="1"/>
              <a:t>SimpleITK</a:t>
            </a:r>
            <a:r>
              <a:rPr lang="en-US" sz="3200" dirty="0"/>
              <a:t> Fundamental Concepts</a:t>
            </a:r>
            <a:endParaRPr lang="en-US" sz="32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77615-6625-BD4D-9719-E2FB391155F8}"/>
              </a:ext>
            </a:extLst>
          </p:cNvPr>
          <p:cNvSpPr txBox="1"/>
          <p:nvPr/>
        </p:nvSpPr>
        <p:spPr>
          <a:xfrm>
            <a:off x="-40409" y="4883149"/>
            <a:ext cx="67617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Marina Torch Tower in Dubai (Wikimedia commons Creative Commons Attribution-Share Alike 3.0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Unported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83D679-6725-4446-A69E-E42C6BF3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61" y="1803050"/>
            <a:ext cx="4364539" cy="2611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DABD7F-3E8F-D142-9765-D4E79855D7DA}"/>
              </a:ext>
            </a:extLst>
          </p:cNvPr>
          <p:cNvSpPr txBox="1"/>
          <p:nvPr/>
        </p:nvSpPr>
        <p:spPr>
          <a:xfrm>
            <a:off x="1225103" y="142875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 Solid Foundation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5FBDC-05B2-4545-88D2-6A64F571E1A0}"/>
              </a:ext>
            </a:extLst>
          </p:cNvPr>
          <p:cNvGrpSpPr/>
          <p:nvPr/>
        </p:nvGrpSpPr>
        <p:grpSpPr>
          <a:xfrm>
            <a:off x="6305414" y="1419709"/>
            <a:ext cx="2198038" cy="2980841"/>
            <a:chOff x="6305414" y="1419709"/>
            <a:chExt cx="2198038" cy="29808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0929C6-4F8F-EC43-96E8-8804B9A29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5117" y="1789041"/>
              <a:ext cx="1958632" cy="26115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1C411-32A2-A24C-876B-FF1DE6A25461}"/>
                </a:ext>
              </a:extLst>
            </p:cNvPr>
            <p:cNvSpPr txBox="1"/>
            <p:nvPr/>
          </p:nvSpPr>
          <p:spPr>
            <a:xfrm>
              <a:off x="6305414" y="1419709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Sky is the Limit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1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782"/>
            <a:ext cx="7086600" cy="5143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global domain transformation are of the form*: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/>
          <a:stretch/>
        </p:blipFill>
        <p:spPr>
          <a:xfrm>
            <a:off x="1314450" y="1733550"/>
            <a:ext cx="6457950" cy="2695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1733550"/>
            <a:ext cx="2743200" cy="400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10" y="479321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*Except translation.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DC4E0-4A71-6345-A245-9273451BAA27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Transforms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Images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341448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6172200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Free-Form Deformation (local domain):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38200" y="2983419"/>
            <a:ext cx="7143750" cy="20267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You set: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1600" dirty="0"/>
              <a:t>Spline order (default is cubic)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1600" dirty="0"/>
              <a:t>Number of grid points per axis (mesh size)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1600" dirty="0"/>
              <a:t>Spatial domain </a:t>
            </a:r>
            <a:br>
              <a:rPr lang="en-US" sz="1600" dirty="0"/>
            </a:br>
            <a:r>
              <a:rPr lang="en-US" sz="1600" dirty="0"/>
              <a:t>manually: origin; physical dimension; direction cosine matrix </a:t>
            </a:r>
            <a:br>
              <a:rPr lang="en-US" sz="1600" dirty="0"/>
            </a:br>
            <a:r>
              <a:rPr lang="en-US" sz="1600" dirty="0"/>
              <a:t>image based: </a:t>
            </a:r>
            <a:r>
              <a:rPr lang="en-US" sz="1600" dirty="0" err="1"/>
              <a:t>BSplineTransformInitializerFilter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Transformation is identity outside the user defined domain.</a:t>
            </a:r>
          </a:p>
        </p:txBody>
      </p:sp>
      <p:graphicFrame>
        <p:nvGraphicFramePr>
          <p:cNvPr id="9" name="Object 9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755617"/>
              </p:ext>
            </p:extLst>
          </p:nvPr>
        </p:nvGraphicFramePr>
        <p:xfrm>
          <a:off x="2857500" y="1581150"/>
          <a:ext cx="4610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משוואה" r:id="rId3" imgW="6146640" imgH="812520" progId="Equation.3">
                  <p:embed/>
                </p:oleObj>
              </mc:Choice>
              <mc:Fallback>
                <p:oleObj name="משוואה" r:id="rId3" imgW="614664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1581150"/>
                        <a:ext cx="4610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665548"/>
              </p:ext>
            </p:extLst>
          </p:nvPr>
        </p:nvGraphicFramePr>
        <p:xfrm>
          <a:off x="2832259" y="2338480"/>
          <a:ext cx="202104" cy="167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משוואה" r:id="rId5" imgW="279360" imgH="253800" progId="Equation.3">
                  <p:embed/>
                </p:oleObj>
              </mc:Choice>
              <mc:Fallback>
                <p:oleObj name="משוואה" r:id="rId5" imgW="279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259" y="2338480"/>
                        <a:ext cx="202104" cy="167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922"/>
          <p:cNvSpPr txBox="1">
            <a:spLocks noChangeArrowheads="1"/>
          </p:cNvSpPr>
          <p:nvPr/>
        </p:nvSpPr>
        <p:spPr bwMode="auto">
          <a:xfrm>
            <a:off x="3031575" y="2272076"/>
            <a:ext cx="44133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 dirty="0">
                <a:ea typeface="Arial" charset="0"/>
                <a:cs typeface="Arial" charset="0"/>
              </a:rPr>
              <a:t>sparse grid of control points with uniform spacing,</a:t>
            </a:r>
            <a:endParaRPr lang="en-US" altLang="en-US" sz="1800" dirty="0">
              <a:latin typeface="Palatino Linotype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00351" y="2572160"/>
            <a:ext cx="5245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B</a:t>
            </a:r>
            <a:r>
              <a:rPr lang="en-US" sz="1500" i="1" baseline="-25000" dirty="0"/>
              <a:t>0..3</a:t>
            </a:r>
          </a:p>
        </p:txBody>
      </p:sp>
      <p:sp>
        <p:nvSpPr>
          <p:cNvPr id="36" name="Text Box 922"/>
          <p:cNvSpPr txBox="1">
            <a:spLocks noChangeArrowheads="1"/>
          </p:cNvSpPr>
          <p:nvPr/>
        </p:nvSpPr>
        <p:spPr bwMode="auto">
          <a:xfrm>
            <a:off x="3200400" y="2600136"/>
            <a:ext cx="27655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 dirty="0">
                <a:ea typeface="Arial" charset="0"/>
                <a:cs typeface="Arial" charset="0"/>
              </a:rPr>
              <a:t>cubic B-spline basis functions.</a:t>
            </a:r>
            <a:endParaRPr lang="en-US" altLang="en-US" sz="1800" dirty="0">
              <a:latin typeface="Palatino Linotyp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54DC5-BAF1-DA41-9B8B-EA3FB63CD905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Transforms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Images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154857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728"/>
            <a:ext cx="8229600" cy="971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Displacement Field (local domain):</a:t>
            </a:r>
          </a:p>
          <a:p>
            <a:pPr marL="300031" lvl="1" indent="0">
              <a:buNone/>
            </a:pPr>
            <a:r>
              <a:rPr lang="en-US" sz="2000" dirty="0"/>
              <a:t>Dense set of vectors representing the displacement in a given spatial domain.</a:t>
            </a:r>
          </a:p>
          <a:p>
            <a:pPr lvl="1"/>
            <a:endParaRPr lang="en-US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68680" y="2705100"/>
            <a:ext cx="7589520" cy="15430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You set: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1600" dirty="0"/>
              <a:t>Spatial domain and deformation:</a:t>
            </a:r>
            <a:br>
              <a:rPr lang="en-US" sz="1600" dirty="0"/>
            </a:br>
            <a:r>
              <a:rPr lang="en-US" sz="1600" dirty="0"/>
              <a:t>manually: origin; physical dimension; direction cosine matrix; vector values. </a:t>
            </a:r>
            <a:br>
              <a:rPr lang="en-US" sz="1600" dirty="0"/>
            </a:br>
            <a:r>
              <a:rPr lang="en-US" sz="1600" dirty="0"/>
              <a:t>image based: vector image which is </a:t>
            </a:r>
            <a:r>
              <a:rPr lang="en-US" sz="1600" u="sng" dirty="0"/>
              <a:t>emptied of its contents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1600" dirty="0"/>
              <a:t>Transformation is identity outside the user defined domain.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34701-8486-BD4F-B833-1D90DBA03BD0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Transforms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Images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487036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153400" cy="971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Composite transformation:</a:t>
            </a:r>
          </a:p>
          <a:p>
            <a:pPr marL="300031" lvl="1" indent="0">
              <a:buNone/>
            </a:pPr>
            <a:r>
              <a:rPr lang="en-US" sz="2000" dirty="0"/>
              <a:t>Represents multiple transformations applied one after the other.</a:t>
            </a:r>
            <a:br>
              <a:rPr lang="en-US" sz="2000" dirty="0"/>
            </a:br>
            <a:r>
              <a:rPr lang="en-US" sz="2000" dirty="0"/>
              <a:t>T</a:t>
            </a:r>
            <a:r>
              <a:rPr lang="en-US" sz="2000" baseline="-25000" dirty="0"/>
              <a:t>0</a:t>
            </a:r>
            <a:r>
              <a:rPr lang="en-US" sz="2000" dirty="0"/>
              <a:t>(T</a:t>
            </a:r>
            <a:r>
              <a:rPr lang="en-US" sz="2000" baseline="-25000" dirty="0"/>
              <a:t>1</a:t>
            </a:r>
            <a:r>
              <a:rPr lang="en-US" sz="2000" dirty="0"/>
              <a:t>(T</a:t>
            </a:r>
            <a:r>
              <a:rPr lang="en-US" sz="2000" baseline="-25000" dirty="0"/>
              <a:t>2</a:t>
            </a:r>
            <a:r>
              <a:rPr lang="en-US" sz="2000" dirty="0"/>
              <a:t>(</a:t>
            </a:r>
            <a:r>
              <a:rPr lang="is-IS" sz="2000" dirty="0"/>
              <a:t>…T</a:t>
            </a:r>
            <a:r>
              <a:rPr lang="is-IS" sz="2000" baseline="-25000" dirty="0"/>
              <a:t>n</a:t>
            </a:r>
            <a:r>
              <a:rPr lang="is-IS" sz="2000" dirty="0"/>
              <a:t>(p)...)))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2800350"/>
            <a:ext cx="6743700" cy="1828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dirty="0"/>
              <a:t>Stack based semantics – first in last applied.</a:t>
            </a:r>
            <a:br>
              <a:rPr lang="en-US" sz="1600" dirty="0"/>
            </a:b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composite_transform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sitk.Transform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([T</a:t>
            </a:r>
            <a:r>
              <a:rPr lang="en-US" sz="1400" baseline="-25000" dirty="0">
                <a:latin typeface="Courier New" charset="0"/>
                <a:ea typeface="Courier New" charset="0"/>
                <a:cs typeface="Courier New" charset="0"/>
              </a:rPr>
              <a:t>0,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en-US" sz="1400" baseline="-25000" dirty="0">
                <a:latin typeface="Courier New" charset="0"/>
                <a:ea typeface="Courier New" charset="0"/>
                <a:cs typeface="Courier New" charset="0"/>
              </a:rPr>
              <a:t>1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])</a:t>
            </a:r>
            <a:br>
              <a:rPr lang="en-US" sz="1400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composite_transform.AddTransform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(T</a:t>
            </a:r>
            <a:r>
              <a:rPr lang="en-US" sz="1400" baseline="-25000" dirty="0">
                <a:latin typeface="Courier New" charset="0"/>
                <a:ea typeface="Courier New" charset="0"/>
                <a:cs typeface="Courier New" charset="0"/>
              </a:rPr>
              <a:t>2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>
              <a:buFont typeface="+mj-lt"/>
              <a:buAutoNum type="arabicPeriod"/>
            </a:pP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When used as the optimized transformation in registration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SetInitialTransform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), only the parameters of the last transformation,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600" baseline="-25000" dirty="0" err="1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are optimized.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3D07B-8C4E-404A-B682-570525EA0B61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Transforms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Images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56255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23950"/>
            <a:ext cx="4876800" cy="2042681"/>
          </a:xfrm>
          <a:ln w="2540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An image is defined by: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2000" dirty="0"/>
              <a:t>Pixel type + spatial dimensionality.</a:t>
            </a:r>
          </a:p>
          <a:p>
            <a:pPr marL="642922" lvl="1" indent="-342892">
              <a:buFont typeface="+mj-lt"/>
              <a:buAutoNum type="arabicPeriod"/>
            </a:pPr>
            <a:r>
              <a:rPr lang="en-US" sz="2000" dirty="0"/>
              <a:t>Physical region in space occupied by the image as specified by: origin, spacing, size, and direction cosine matrix.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27511"/>
            <a:ext cx="5105400" cy="2817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11125-48BA-7641-ADB0-EADBED1CB6D8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</a:t>
            </a:r>
            <a:r>
              <a:rPr lang="en-US" sz="1400" dirty="0"/>
              <a:t>Images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28588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4A54-EAB9-B749-9705-4E372778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14FB1-A7DA-AF4F-869F-4384B609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81150"/>
            <a:ext cx="6248400" cy="3335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265F8-8CAE-EE43-BF28-99B26384D246}"/>
              </a:ext>
            </a:extLst>
          </p:cNvPr>
          <p:cNvSpPr txBox="1"/>
          <p:nvPr/>
        </p:nvSpPr>
        <p:spPr>
          <a:xfrm>
            <a:off x="228600" y="1121465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Exactly the same intensities, but in a different physical location.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06DD4-58BB-6941-A926-09BE77EA7BAD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</a:t>
            </a:r>
            <a:r>
              <a:rPr lang="en-US" sz="1400" dirty="0"/>
              <a:t>Images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318713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4A54-EAB9-B749-9705-4E372778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265F8-8CAE-EE43-BF28-99B26384D246}"/>
              </a:ext>
            </a:extLst>
          </p:cNvPr>
          <p:cNvSpPr txBox="1"/>
          <p:nvPr/>
        </p:nvSpPr>
        <p:spPr>
          <a:xfrm>
            <a:off x="381000" y="1121465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non-medical image viewers do not support an-isotropic image spacing: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09A31-1D85-3244-9359-3F73DF7C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1962150"/>
            <a:ext cx="8905875" cy="259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93610-059B-D445-86C1-EA35AB251A73}"/>
              </a:ext>
            </a:extLst>
          </p:cNvPr>
          <p:cNvSpPr txBox="1"/>
          <p:nvPr/>
        </p:nvSpPr>
        <p:spPr>
          <a:xfrm>
            <a:off x="70067" y="0"/>
            <a:ext cx="9073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Transforms                              </a:t>
            </a:r>
            <a:r>
              <a:rPr lang="en-US" sz="1400" dirty="0"/>
              <a:t>Images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                            Resampling                              Registration</a:t>
            </a:r>
          </a:p>
        </p:txBody>
      </p:sp>
    </p:spTree>
    <p:extLst>
      <p:ext uri="{BB962C8B-B14F-4D97-AF65-F5344CB8AC3E}">
        <p14:creationId xmlns:p14="http://schemas.microsoft.com/office/powerpoint/2010/main" val="290423405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10380</TotalTime>
  <Words>953</Words>
  <Application>Microsoft Macintosh PowerPoint</Application>
  <PresentationFormat>On-screen Show (16:9)</PresentationFormat>
  <Paragraphs>122</Paragraphs>
  <Slides>17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Andale Mono</vt:lpstr>
      <vt:lpstr>Arial</vt:lpstr>
      <vt:lpstr>Calibri</vt:lpstr>
      <vt:lpstr>Courier New</vt:lpstr>
      <vt:lpstr>Palatino Linotype</vt:lpstr>
      <vt:lpstr>Custom Design</vt:lpstr>
      <vt:lpstr>משוואה</vt:lpstr>
      <vt:lpstr>Please attribute as  SimpleITK Fundamental Concepts</vt:lpstr>
      <vt:lpstr>SimpleITK Fundamental Concepts</vt:lpstr>
      <vt:lpstr>Transforms</vt:lpstr>
      <vt:lpstr>Transforms</vt:lpstr>
      <vt:lpstr>Transforms</vt:lpstr>
      <vt:lpstr>Transforms</vt:lpstr>
      <vt:lpstr>Images</vt:lpstr>
      <vt:lpstr>Images</vt:lpstr>
      <vt:lpstr>Images</vt:lpstr>
      <vt:lpstr>Images</vt:lpstr>
      <vt:lpstr>Resample: Image + Transform</vt:lpstr>
      <vt:lpstr>Resample: Image + Transform</vt:lpstr>
      <vt:lpstr>Registration – Coordinate Systems</vt:lpstr>
      <vt:lpstr>Registration - Framework</vt:lpstr>
      <vt:lpstr>Registration – Implementing Your Own</vt:lpstr>
      <vt:lpstr>Registration – Implementing Your Own</vt:lpstr>
      <vt:lpstr>PowerPoint Presentation</vt:lpstr>
    </vt:vector>
  </TitlesOfParts>
  <Manager/>
  <Company>simpleitk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Concepts</dc:title>
  <dc:subject/>
  <dc:creator>zivy</dc:creator>
  <cp:keywords/>
  <dc:description/>
  <cp:lastModifiedBy>Yaniv, Ziv Rafael (NIH/NIAID) [C]</cp:lastModifiedBy>
  <cp:revision>857</cp:revision>
  <dcterms:created xsi:type="dcterms:W3CDTF">2010-11-26T16:59:37Z</dcterms:created>
  <dcterms:modified xsi:type="dcterms:W3CDTF">2020-08-06T16:00:19Z</dcterms:modified>
  <cp:category/>
</cp:coreProperties>
</file>